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4" r:id="rId57"/>
    <p:sldId id="311" r:id="rId58"/>
    <p:sldId id="312" r:id="rId59"/>
    <p:sldId id="313" r:id="rId60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291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E46B0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E46B0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4299"/>
            <a:ext cx="10058400" cy="2666365"/>
          </a:xfrm>
          <a:custGeom>
            <a:avLst/>
            <a:gdLst/>
            <a:ahLst/>
            <a:cxnLst/>
            <a:rect l="l" t="t" r="r" b="b"/>
            <a:pathLst>
              <a:path w="10058400" h="2666365">
                <a:moveTo>
                  <a:pt x="0" y="2666230"/>
                </a:moveTo>
                <a:lnTo>
                  <a:pt x="0" y="1197133"/>
                </a:lnTo>
                <a:lnTo>
                  <a:pt x="8454133" y="0"/>
                </a:lnTo>
                <a:lnTo>
                  <a:pt x="10058400" y="0"/>
                </a:lnTo>
                <a:lnTo>
                  <a:pt x="10058400" y="1241928"/>
                </a:lnTo>
                <a:lnTo>
                  <a:pt x="0" y="266623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9032" y="1351883"/>
            <a:ext cx="2625756" cy="83658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9863" y="743712"/>
            <a:ext cx="4003452" cy="105918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292083" y="651890"/>
            <a:ext cx="322580" cy="571500"/>
          </a:xfrm>
          <a:custGeom>
            <a:avLst/>
            <a:gdLst/>
            <a:ahLst/>
            <a:cxnLst/>
            <a:rect l="l" t="t" r="r" b="b"/>
            <a:pathLst>
              <a:path w="322579" h="571500">
                <a:moveTo>
                  <a:pt x="24383" y="125349"/>
                </a:moveTo>
                <a:lnTo>
                  <a:pt x="16763" y="125349"/>
                </a:lnTo>
                <a:lnTo>
                  <a:pt x="15239" y="123825"/>
                </a:lnTo>
                <a:lnTo>
                  <a:pt x="13715" y="123825"/>
                </a:lnTo>
                <a:lnTo>
                  <a:pt x="0" y="73533"/>
                </a:lnTo>
                <a:lnTo>
                  <a:pt x="0" y="56769"/>
                </a:lnTo>
                <a:lnTo>
                  <a:pt x="1523" y="53721"/>
                </a:lnTo>
                <a:lnTo>
                  <a:pt x="4571" y="50673"/>
                </a:lnTo>
                <a:lnTo>
                  <a:pt x="6095" y="47625"/>
                </a:lnTo>
                <a:lnTo>
                  <a:pt x="10667" y="43053"/>
                </a:lnTo>
                <a:lnTo>
                  <a:pt x="18287" y="38481"/>
                </a:lnTo>
                <a:lnTo>
                  <a:pt x="23407" y="35052"/>
                </a:lnTo>
                <a:lnTo>
                  <a:pt x="29527" y="31623"/>
                </a:lnTo>
                <a:lnTo>
                  <a:pt x="36504" y="28194"/>
                </a:lnTo>
                <a:lnTo>
                  <a:pt x="44195" y="24765"/>
                </a:lnTo>
                <a:lnTo>
                  <a:pt x="51577" y="21336"/>
                </a:lnTo>
                <a:lnTo>
                  <a:pt x="117347" y="1905"/>
                </a:lnTo>
                <a:lnTo>
                  <a:pt x="162686" y="0"/>
                </a:lnTo>
                <a:lnTo>
                  <a:pt x="182927" y="1476"/>
                </a:lnTo>
                <a:lnTo>
                  <a:pt x="234505" y="15240"/>
                </a:lnTo>
                <a:lnTo>
                  <a:pt x="274105" y="42100"/>
                </a:lnTo>
                <a:lnTo>
                  <a:pt x="301751" y="78105"/>
                </a:lnTo>
                <a:lnTo>
                  <a:pt x="304745" y="84772"/>
                </a:lnTo>
                <a:lnTo>
                  <a:pt x="132968" y="84772"/>
                </a:lnTo>
                <a:lnTo>
                  <a:pt x="122396" y="84891"/>
                </a:lnTo>
                <a:lnTo>
                  <a:pt x="83605" y="92583"/>
                </a:lnTo>
                <a:lnTo>
                  <a:pt x="50291" y="108585"/>
                </a:lnTo>
                <a:lnTo>
                  <a:pt x="42671" y="113157"/>
                </a:lnTo>
                <a:lnTo>
                  <a:pt x="36575" y="116205"/>
                </a:lnTo>
                <a:lnTo>
                  <a:pt x="32003" y="119253"/>
                </a:lnTo>
                <a:lnTo>
                  <a:pt x="27431" y="123825"/>
                </a:lnTo>
                <a:lnTo>
                  <a:pt x="24383" y="125349"/>
                </a:lnTo>
                <a:close/>
              </a:path>
              <a:path w="322579" h="571500">
                <a:moveTo>
                  <a:pt x="153923" y="411861"/>
                </a:moveTo>
                <a:lnTo>
                  <a:pt x="140207" y="411861"/>
                </a:lnTo>
                <a:lnTo>
                  <a:pt x="135635" y="410337"/>
                </a:lnTo>
                <a:lnTo>
                  <a:pt x="132587" y="408813"/>
                </a:lnTo>
                <a:lnTo>
                  <a:pt x="128015" y="404241"/>
                </a:lnTo>
                <a:lnTo>
                  <a:pt x="128015" y="401193"/>
                </a:lnTo>
                <a:lnTo>
                  <a:pt x="109727" y="305181"/>
                </a:lnTo>
                <a:lnTo>
                  <a:pt x="108203" y="297560"/>
                </a:lnTo>
                <a:lnTo>
                  <a:pt x="108203" y="279273"/>
                </a:lnTo>
                <a:lnTo>
                  <a:pt x="109727" y="274701"/>
                </a:lnTo>
                <a:lnTo>
                  <a:pt x="112775" y="270129"/>
                </a:lnTo>
                <a:lnTo>
                  <a:pt x="114299" y="267081"/>
                </a:lnTo>
                <a:lnTo>
                  <a:pt x="118871" y="264033"/>
                </a:lnTo>
                <a:lnTo>
                  <a:pt x="121919" y="262509"/>
                </a:lnTo>
                <a:lnTo>
                  <a:pt x="131063" y="259461"/>
                </a:lnTo>
                <a:lnTo>
                  <a:pt x="137159" y="257937"/>
                </a:lnTo>
                <a:lnTo>
                  <a:pt x="143255" y="257937"/>
                </a:lnTo>
                <a:lnTo>
                  <a:pt x="153257" y="256246"/>
                </a:lnTo>
                <a:lnTo>
                  <a:pt x="192404" y="235648"/>
                </a:lnTo>
                <a:lnTo>
                  <a:pt x="213359" y="195453"/>
                </a:lnTo>
                <a:lnTo>
                  <a:pt x="214502" y="178689"/>
                </a:lnTo>
                <a:lnTo>
                  <a:pt x="214217" y="170164"/>
                </a:lnTo>
                <a:lnTo>
                  <a:pt x="202691" y="126873"/>
                </a:lnTo>
                <a:lnTo>
                  <a:pt x="175760" y="96464"/>
                </a:lnTo>
                <a:lnTo>
                  <a:pt x="132968" y="84772"/>
                </a:lnTo>
                <a:lnTo>
                  <a:pt x="304745" y="84772"/>
                </a:lnTo>
                <a:lnTo>
                  <a:pt x="317182" y="121824"/>
                </a:lnTo>
                <a:lnTo>
                  <a:pt x="322135" y="169735"/>
                </a:lnTo>
                <a:lnTo>
                  <a:pt x="321111" y="184475"/>
                </a:lnTo>
                <a:lnTo>
                  <a:pt x="310895" y="225933"/>
                </a:lnTo>
                <a:lnTo>
                  <a:pt x="291274" y="259651"/>
                </a:lnTo>
                <a:lnTo>
                  <a:pt x="262127" y="285369"/>
                </a:lnTo>
                <a:lnTo>
                  <a:pt x="224623" y="304228"/>
                </a:lnTo>
                <a:lnTo>
                  <a:pt x="210311" y="308229"/>
                </a:lnTo>
                <a:lnTo>
                  <a:pt x="219455" y="387477"/>
                </a:lnTo>
                <a:lnTo>
                  <a:pt x="219455" y="393573"/>
                </a:lnTo>
                <a:lnTo>
                  <a:pt x="216407" y="396621"/>
                </a:lnTo>
                <a:lnTo>
                  <a:pt x="176783" y="408813"/>
                </a:lnTo>
                <a:lnTo>
                  <a:pt x="167639" y="410337"/>
                </a:lnTo>
                <a:lnTo>
                  <a:pt x="160019" y="410337"/>
                </a:lnTo>
                <a:lnTo>
                  <a:pt x="153923" y="411861"/>
                </a:lnTo>
                <a:close/>
              </a:path>
              <a:path w="322579" h="571500">
                <a:moveTo>
                  <a:pt x="178236" y="570976"/>
                </a:moveTo>
                <a:lnTo>
                  <a:pt x="172211" y="570357"/>
                </a:lnTo>
                <a:lnTo>
                  <a:pt x="164591" y="568833"/>
                </a:lnTo>
                <a:lnTo>
                  <a:pt x="158495" y="567309"/>
                </a:lnTo>
                <a:lnTo>
                  <a:pt x="153923" y="562737"/>
                </a:lnTo>
                <a:lnTo>
                  <a:pt x="147827" y="558165"/>
                </a:lnTo>
                <a:lnTo>
                  <a:pt x="134111" y="518541"/>
                </a:lnTo>
                <a:lnTo>
                  <a:pt x="132587" y="489585"/>
                </a:lnTo>
                <a:lnTo>
                  <a:pt x="135635" y="474345"/>
                </a:lnTo>
                <a:lnTo>
                  <a:pt x="140207" y="469773"/>
                </a:lnTo>
                <a:lnTo>
                  <a:pt x="143255" y="463677"/>
                </a:lnTo>
                <a:lnTo>
                  <a:pt x="184403" y="449961"/>
                </a:lnTo>
                <a:lnTo>
                  <a:pt x="211835" y="448437"/>
                </a:lnTo>
                <a:lnTo>
                  <a:pt x="219455" y="449961"/>
                </a:lnTo>
                <a:lnTo>
                  <a:pt x="244578" y="480345"/>
                </a:lnTo>
                <a:lnTo>
                  <a:pt x="251078" y="517398"/>
                </a:lnTo>
                <a:lnTo>
                  <a:pt x="250793" y="524494"/>
                </a:lnTo>
                <a:lnTo>
                  <a:pt x="249935" y="530733"/>
                </a:lnTo>
                <a:lnTo>
                  <a:pt x="249935" y="538353"/>
                </a:lnTo>
                <a:lnTo>
                  <a:pt x="248411" y="544449"/>
                </a:lnTo>
                <a:lnTo>
                  <a:pt x="243839" y="550545"/>
                </a:lnTo>
                <a:lnTo>
                  <a:pt x="240791" y="555117"/>
                </a:lnTo>
                <a:lnTo>
                  <a:pt x="201167" y="568833"/>
                </a:lnTo>
                <a:lnTo>
                  <a:pt x="184975" y="570738"/>
                </a:lnTo>
                <a:lnTo>
                  <a:pt x="178236" y="57097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06918" y="4957330"/>
            <a:ext cx="687070" cy="684530"/>
          </a:xfrm>
          <a:custGeom>
            <a:avLst/>
            <a:gdLst/>
            <a:ahLst/>
            <a:cxnLst/>
            <a:rect l="l" t="t" r="r" b="b"/>
            <a:pathLst>
              <a:path w="687069" h="684529">
                <a:moveTo>
                  <a:pt x="686752" y="245110"/>
                </a:moveTo>
                <a:lnTo>
                  <a:pt x="439585" y="245110"/>
                </a:lnTo>
                <a:lnTo>
                  <a:pt x="439585" y="0"/>
                </a:lnTo>
                <a:lnTo>
                  <a:pt x="246037" y="0"/>
                </a:lnTo>
                <a:lnTo>
                  <a:pt x="246037" y="245110"/>
                </a:lnTo>
                <a:lnTo>
                  <a:pt x="0" y="245110"/>
                </a:lnTo>
                <a:lnTo>
                  <a:pt x="0" y="440690"/>
                </a:lnTo>
                <a:lnTo>
                  <a:pt x="246037" y="440690"/>
                </a:lnTo>
                <a:lnTo>
                  <a:pt x="246037" y="684530"/>
                </a:lnTo>
                <a:lnTo>
                  <a:pt x="439585" y="684530"/>
                </a:lnTo>
                <a:lnTo>
                  <a:pt x="439585" y="440690"/>
                </a:lnTo>
                <a:lnTo>
                  <a:pt x="686752" y="440690"/>
                </a:lnTo>
                <a:lnTo>
                  <a:pt x="686752" y="24511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E46B0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1915" y="3137511"/>
            <a:ext cx="8934569" cy="3822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E46B0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0" y="114300"/>
              <a:ext cx="10058400" cy="7543800"/>
            </a:xfrm>
            <a:custGeom>
              <a:avLst/>
              <a:gdLst/>
              <a:ahLst/>
              <a:cxnLst/>
              <a:rect l="l" t="t" r="r" b="b"/>
              <a:pathLst>
                <a:path w="10058400" h="7543800">
                  <a:moveTo>
                    <a:pt x="10058400" y="7543800"/>
                  </a:moveTo>
                  <a:lnTo>
                    <a:pt x="0" y="754380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754380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6343" y="3990858"/>
              <a:ext cx="3826298" cy="976019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8" y="1694688"/>
              <a:ext cx="7527682" cy="175585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  <p:sp>
          <p:nvSpPr>
            <p:cNvPr id="6" name="object 6"/>
            <p:cNvSpPr/>
            <p:nvPr/>
          </p:nvSpPr>
          <p:spPr>
            <a:xfrm>
              <a:off x="1449324" y="3115056"/>
              <a:ext cx="325120" cy="303530"/>
            </a:xfrm>
            <a:custGeom>
              <a:avLst/>
              <a:gdLst/>
              <a:ahLst/>
              <a:cxnLst/>
              <a:rect l="l" t="t" r="r" b="b"/>
              <a:pathLst>
                <a:path w="325119" h="303529">
                  <a:moveTo>
                    <a:pt x="0" y="303275"/>
                  </a:moveTo>
                  <a:lnTo>
                    <a:pt x="59435" y="19811"/>
                  </a:lnTo>
                  <a:lnTo>
                    <a:pt x="144779" y="0"/>
                  </a:lnTo>
                  <a:lnTo>
                    <a:pt x="324612" y="228600"/>
                  </a:lnTo>
                  <a:lnTo>
                    <a:pt x="242316" y="246887"/>
                  </a:lnTo>
                  <a:lnTo>
                    <a:pt x="117347" y="79247"/>
                  </a:lnTo>
                  <a:lnTo>
                    <a:pt x="80771" y="284987"/>
                  </a:lnTo>
                  <a:lnTo>
                    <a:pt x="0" y="303275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235176" y="7345195"/>
            <a:ext cx="153733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5" dirty="0">
                <a:solidFill>
                  <a:srgbClr val="FFFFFF"/>
                </a:solidFill>
                <a:latin typeface="Calibri"/>
                <a:cs typeface="Calibri"/>
              </a:rPr>
              <a:t>Mohamed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ELshafei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0540" y="5538215"/>
            <a:ext cx="1751075" cy="17495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01039"/>
            <a:ext cx="10058400" cy="1173480"/>
            <a:chOff x="0" y="701039"/>
            <a:chExt cx="10058400" cy="1173480"/>
          </a:xfrm>
        </p:grpSpPr>
        <p:sp>
          <p:nvSpPr>
            <p:cNvPr id="3" name="object 3"/>
            <p:cNvSpPr/>
            <p:nvPr/>
          </p:nvSpPr>
          <p:spPr>
            <a:xfrm>
              <a:off x="0" y="701039"/>
              <a:ext cx="10058400" cy="1173480"/>
            </a:xfrm>
            <a:custGeom>
              <a:avLst/>
              <a:gdLst/>
              <a:ahLst/>
              <a:cxnLst/>
              <a:rect l="l" t="t" r="r" b="b"/>
              <a:pathLst>
                <a:path w="10058400" h="1173480">
                  <a:moveTo>
                    <a:pt x="10058400" y="1173480"/>
                  </a:moveTo>
                  <a:lnTo>
                    <a:pt x="0" y="117348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73480"/>
                  </a:lnTo>
                  <a:close/>
                </a:path>
              </a:pathLst>
            </a:custGeom>
            <a:solidFill>
              <a:srgbClr val="B6D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3623" y="1076108"/>
              <a:ext cx="2820296" cy="4004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2115" y="1072193"/>
              <a:ext cx="5040702" cy="40747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0372" y="2770508"/>
            <a:ext cx="8761476" cy="41240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59663"/>
            <a:ext cx="1837944" cy="18547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204" y="1631213"/>
            <a:ext cx="9269730" cy="3009900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4300" b="1" dirty="0">
                <a:solidFill>
                  <a:srgbClr val="16365D"/>
                </a:solidFill>
                <a:latin typeface="Arial"/>
                <a:cs typeface="Arial"/>
              </a:rPr>
              <a:t>Software</a:t>
            </a:r>
            <a:r>
              <a:rPr sz="4300" b="1" spc="-25" dirty="0">
                <a:solidFill>
                  <a:srgbClr val="16365D"/>
                </a:solidFill>
                <a:latin typeface="Arial"/>
                <a:cs typeface="Arial"/>
              </a:rPr>
              <a:t> </a:t>
            </a:r>
            <a:r>
              <a:rPr sz="4300" b="1" spc="-5" dirty="0">
                <a:solidFill>
                  <a:srgbClr val="16365D"/>
                </a:solidFill>
                <a:latin typeface="Arial"/>
                <a:cs typeface="Arial"/>
              </a:rPr>
              <a:t>engineering:</a:t>
            </a:r>
            <a:endParaRPr sz="4300" dirty="0">
              <a:latin typeface="Arial"/>
              <a:cs typeface="Arial"/>
            </a:endParaRPr>
          </a:p>
          <a:p>
            <a:pPr marL="12700" marR="5080" indent="455295">
              <a:lnSpc>
                <a:spcPct val="94200"/>
              </a:lnSpc>
              <a:spcBef>
                <a:spcPts val="2030"/>
              </a:spcBef>
            </a:pPr>
            <a:r>
              <a:rPr sz="4300" spc="-5" dirty="0">
                <a:solidFill>
                  <a:srgbClr val="7E7E7E"/>
                </a:solidFill>
                <a:latin typeface="Arial MT"/>
                <a:cs typeface="Arial MT"/>
              </a:rPr>
              <a:t>is </a:t>
            </a:r>
            <a:r>
              <a:rPr sz="4300" spc="10" dirty="0">
                <a:solidFill>
                  <a:srgbClr val="7E7E7E"/>
                </a:solidFill>
                <a:latin typeface="Arial MT"/>
                <a:cs typeface="Arial MT"/>
              </a:rPr>
              <a:t>an </a:t>
            </a:r>
            <a:r>
              <a:rPr sz="4300" spc="5" dirty="0">
                <a:solidFill>
                  <a:srgbClr val="7E7E7E"/>
                </a:solidFill>
                <a:latin typeface="Arial MT"/>
                <a:cs typeface="Arial MT"/>
              </a:rPr>
              <a:t>engineering discipline </a:t>
            </a:r>
            <a:r>
              <a:rPr sz="4300" spc="10" dirty="0">
                <a:solidFill>
                  <a:srgbClr val="7E7E7E"/>
                </a:solidFill>
                <a:latin typeface="Arial MT"/>
                <a:cs typeface="Arial MT"/>
              </a:rPr>
              <a:t>that </a:t>
            </a:r>
            <a:r>
              <a:rPr sz="4300" spc="-5" dirty="0">
                <a:solidFill>
                  <a:srgbClr val="7E7E7E"/>
                </a:solidFill>
                <a:latin typeface="Arial MT"/>
                <a:cs typeface="Arial MT"/>
              </a:rPr>
              <a:t>is </a:t>
            </a:r>
            <a:r>
              <a:rPr sz="430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4300" spc="5" dirty="0">
                <a:solidFill>
                  <a:srgbClr val="7E7E7E"/>
                </a:solidFill>
                <a:latin typeface="Arial MT"/>
                <a:cs typeface="Arial MT"/>
              </a:rPr>
              <a:t>concerned</a:t>
            </a:r>
            <a:r>
              <a:rPr sz="4300" spc="-6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4300" spc="5" dirty="0">
                <a:solidFill>
                  <a:srgbClr val="7E7E7E"/>
                </a:solidFill>
                <a:latin typeface="Arial MT"/>
                <a:cs typeface="Arial MT"/>
              </a:rPr>
              <a:t>with</a:t>
            </a:r>
            <a:r>
              <a:rPr sz="43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4300" dirty="0">
                <a:solidFill>
                  <a:srgbClr val="7E7E7E"/>
                </a:solidFill>
                <a:latin typeface="Arial MT"/>
                <a:cs typeface="Arial MT"/>
              </a:rPr>
              <a:t>all</a:t>
            </a:r>
            <a:r>
              <a:rPr sz="43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4300" dirty="0">
                <a:solidFill>
                  <a:srgbClr val="7E7E7E"/>
                </a:solidFill>
                <a:latin typeface="Arial MT"/>
                <a:cs typeface="Arial MT"/>
              </a:rPr>
              <a:t>aspects</a:t>
            </a:r>
            <a:r>
              <a:rPr sz="43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4300" spc="10" dirty="0">
                <a:solidFill>
                  <a:srgbClr val="7E7E7E"/>
                </a:solidFill>
                <a:latin typeface="Arial MT"/>
                <a:cs typeface="Arial MT"/>
              </a:rPr>
              <a:t>of</a:t>
            </a:r>
            <a:r>
              <a:rPr sz="43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4300" spc="5" dirty="0">
                <a:solidFill>
                  <a:srgbClr val="7E7E7E"/>
                </a:solidFill>
                <a:latin typeface="Arial MT"/>
                <a:cs typeface="Arial MT"/>
              </a:rPr>
              <a:t>software </a:t>
            </a:r>
            <a:r>
              <a:rPr sz="4300" spc="-118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4300" dirty="0">
                <a:solidFill>
                  <a:srgbClr val="7E7E7E"/>
                </a:solidFill>
                <a:latin typeface="Arial MT"/>
                <a:cs typeface="Arial MT"/>
              </a:rPr>
              <a:t>production.</a:t>
            </a:r>
            <a:endParaRPr sz="430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139" y="492191"/>
              <a:ext cx="2153764" cy="4038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266" y="494614"/>
              <a:ext cx="6367348" cy="5411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2089" y="494987"/>
              <a:ext cx="279840" cy="39363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0403" y="3311652"/>
            <a:ext cx="3529583" cy="43464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329" y="559951"/>
            <a:ext cx="8200112" cy="4359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2277" y="1100403"/>
            <a:ext cx="1707091" cy="3195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7903" y="2703076"/>
            <a:ext cx="3587115" cy="3302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7345" marR="5080" indent="-190500">
              <a:lnSpc>
                <a:spcPct val="100200"/>
              </a:lnSpc>
              <a:spcBef>
                <a:spcPts val="105"/>
              </a:spcBef>
              <a:buSzPct val="44186"/>
              <a:buFont typeface="Wingdings"/>
              <a:buChar char=""/>
              <a:tabLst>
                <a:tab pos="347980" algn="l"/>
              </a:tabLst>
            </a:pP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Computer</a:t>
            </a:r>
            <a:r>
              <a:rPr sz="2150" spc="-40" dirty="0">
                <a:solidFill>
                  <a:srgbClr val="16365D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science</a:t>
            </a:r>
            <a:r>
              <a:rPr sz="2150" spc="-40" dirty="0">
                <a:solidFill>
                  <a:srgbClr val="16365D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focuses </a:t>
            </a:r>
            <a:r>
              <a:rPr sz="2150" spc="-580" dirty="0">
                <a:solidFill>
                  <a:srgbClr val="16365D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16365D"/>
                </a:solidFill>
                <a:latin typeface="Arial MT"/>
                <a:cs typeface="Arial MT"/>
              </a:rPr>
              <a:t>on </a:t>
            </a: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theory and </a:t>
            </a:r>
            <a:r>
              <a:rPr sz="2150" spc="5" dirty="0">
                <a:solidFill>
                  <a:srgbClr val="16365D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fundamentals.</a:t>
            </a:r>
            <a:endParaRPr sz="21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 MT"/>
              <a:cs typeface="Arial MT"/>
            </a:endParaRPr>
          </a:p>
          <a:p>
            <a:pPr marL="242570" marR="121920" indent="-230504">
              <a:lnSpc>
                <a:spcPct val="98300"/>
              </a:lnSpc>
              <a:buSzPct val="44186"/>
              <a:buFont typeface="Wingdings"/>
              <a:buChar char=""/>
              <a:tabLst>
                <a:tab pos="242570" algn="l"/>
                <a:tab pos="243204" algn="l"/>
              </a:tabLst>
            </a:pP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Software engineering is </a:t>
            </a:r>
            <a:r>
              <a:rPr sz="2150" spc="5" dirty="0">
                <a:solidFill>
                  <a:srgbClr val="16365D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concerned with </a:t>
            </a:r>
            <a:r>
              <a:rPr sz="2150" spc="5" dirty="0">
                <a:solidFill>
                  <a:srgbClr val="16365D"/>
                </a:solidFill>
                <a:latin typeface="Arial MT"/>
                <a:cs typeface="Arial MT"/>
              </a:rPr>
              <a:t>the </a:t>
            </a:r>
            <a:r>
              <a:rPr sz="2150" spc="10" dirty="0">
                <a:solidFill>
                  <a:srgbClr val="16365D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practicalities </a:t>
            </a:r>
            <a:r>
              <a:rPr sz="2150" spc="-5" dirty="0">
                <a:solidFill>
                  <a:srgbClr val="16365D"/>
                </a:solidFill>
                <a:latin typeface="Arial MT"/>
                <a:cs typeface="Arial MT"/>
              </a:rPr>
              <a:t>of </a:t>
            </a: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developing </a:t>
            </a:r>
            <a:r>
              <a:rPr sz="2150" spc="-585" dirty="0">
                <a:solidFill>
                  <a:srgbClr val="16365D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and delivering useful </a:t>
            </a:r>
            <a:r>
              <a:rPr sz="2150" spc="5" dirty="0">
                <a:solidFill>
                  <a:srgbClr val="16365D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16365D"/>
                </a:solidFill>
                <a:latin typeface="Arial MT"/>
                <a:cs typeface="Arial MT"/>
              </a:rPr>
              <a:t>software.</a:t>
            </a:r>
            <a:endParaRPr sz="21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1347" y="1853183"/>
            <a:ext cx="3784091" cy="52523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814" y="1800895"/>
            <a:ext cx="8819515" cy="3243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0525" marR="5080" indent="-378460">
              <a:lnSpc>
                <a:spcPct val="100600"/>
              </a:lnSpc>
              <a:spcBef>
                <a:spcPts val="90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A</a:t>
            </a:r>
            <a:r>
              <a:rPr sz="3500" spc="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software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process</a:t>
            </a:r>
            <a:r>
              <a:rPr sz="3500" spc="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(also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knows</a:t>
            </a:r>
            <a:r>
              <a:rPr sz="3500" spc="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as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software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methodology)</a:t>
            </a:r>
            <a:r>
              <a:rPr sz="3500" spc="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is a</a:t>
            </a:r>
            <a:r>
              <a:rPr sz="3500" spc="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set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of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16365D"/>
                </a:solidFill>
                <a:latin typeface="Calibri"/>
                <a:cs typeface="Calibri"/>
              </a:rPr>
              <a:t>related</a:t>
            </a:r>
            <a:r>
              <a:rPr sz="3500" spc="2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activities</a:t>
            </a:r>
            <a:r>
              <a:rPr sz="3500" spc="7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that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 leads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to</a:t>
            </a:r>
            <a:r>
              <a:rPr sz="3500" spc="2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production</a:t>
            </a:r>
            <a:r>
              <a:rPr sz="3500" spc="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of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2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software.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10" dirty="0">
                <a:solidFill>
                  <a:srgbClr val="16365D"/>
                </a:solidFill>
                <a:latin typeface="Calibri"/>
                <a:cs typeface="Calibri"/>
              </a:rPr>
              <a:t>These </a:t>
            </a:r>
            <a:r>
              <a:rPr sz="3500" spc="-77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activities</a:t>
            </a:r>
            <a:r>
              <a:rPr sz="3500" spc="4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16365D"/>
                </a:solidFill>
                <a:latin typeface="Calibri"/>
                <a:cs typeface="Calibri"/>
              </a:rPr>
              <a:t>may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16365D"/>
                </a:solidFill>
                <a:latin typeface="Calibri"/>
                <a:cs typeface="Calibri"/>
              </a:rPr>
              <a:t>involve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development</a:t>
            </a:r>
            <a:r>
              <a:rPr sz="3500" spc="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of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 </a:t>
            </a:r>
            <a:r>
              <a:rPr sz="3500" spc="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software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16365D"/>
                </a:solidFill>
                <a:latin typeface="Calibri"/>
                <a:cs typeface="Calibri"/>
              </a:rPr>
              <a:t>from</a:t>
            </a:r>
            <a:r>
              <a:rPr sz="3500" spc="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lang="en-US" sz="3500" spc="-15" dirty="0">
                <a:solidFill>
                  <a:srgbClr val="16365D"/>
                </a:solidFill>
                <a:latin typeface="Calibri"/>
                <a:cs typeface="Calibri"/>
              </a:rPr>
              <a:t>scratch</a:t>
            </a:r>
            <a:r>
              <a:rPr lang="en-US" sz="3500" spc="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lang="en-US" sz="3500" spc="-100" dirty="0">
                <a:solidFill>
                  <a:srgbClr val="16365D"/>
                </a:solidFill>
                <a:latin typeface="Calibri"/>
                <a:cs typeface="Calibri"/>
              </a:rPr>
              <a:t>or</a:t>
            </a:r>
            <a:r>
              <a:rPr sz="3500" spc="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modifying</a:t>
            </a:r>
            <a:r>
              <a:rPr sz="3500" spc="8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an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 existing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20" dirty="0">
                <a:solidFill>
                  <a:srgbClr val="16365D"/>
                </a:solidFill>
                <a:latin typeface="Calibri"/>
                <a:cs typeface="Calibri"/>
              </a:rPr>
              <a:t>system.</a:t>
            </a:r>
            <a:endParaRPr sz="35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3720" y="510463"/>
              <a:ext cx="4473850" cy="366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400" cy="7543799"/>
            <a:chOff x="0" y="114300"/>
            <a:chExt cx="10058400" cy="7543799"/>
          </a:xfrm>
        </p:grpSpPr>
        <p:sp>
          <p:nvSpPr>
            <p:cNvPr id="3" name="object 3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27" y="517577"/>
              <a:ext cx="8686795" cy="4739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" y="1298448"/>
              <a:ext cx="9602993" cy="6359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6414" y="5437501"/>
            <a:ext cx="2680554" cy="21193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0814" y="1777260"/>
            <a:ext cx="8630920" cy="42094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500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lang="en-US" sz="3500" spc="5" dirty="0">
                <a:solidFill>
                  <a:srgbClr val="16365D"/>
                </a:solidFill>
                <a:latin typeface="Calibri"/>
                <a:cs typeface="Calibri"/>
              </a:rPr>
              <a:t>  D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escriptions of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what</a:t>
            </a:r>
            <a:r>
              <a:rPr sz="3500" spc="3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16365D"/>
                </a:solidFill>
                <a:latin typeface="Calibri"/>
                <a:cs typeface="Calibri"/>
              </a:rPr>
              <a:t>system</a:t>
            </a:r>
            <a:r>
              <a:rPr sz="3500" spc="-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should</a:t>
            </a:r>
            <a:r>
              <a:rPr sz="3500" spc="6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do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lang="en-US" sz="3500" dirty="0">
                <a:solidFill>
                  <a:srgbClr val="16365D"/>
                </a:solidFill>
                <a:latin typeface="Calibri"/>
                <a:cs typeface="Calibri"/>
              </a:rPr>
              <a:t> 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2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services</a:t>
            </a:r>
            <a:r>
              <a:rPr sz="3500" spc="-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that</a:t>
            </a:r>
            <a:r>
              <a:rPr sz="3500" spc="4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it</a:t>
            </a:r>
            <a:r>
              <a:rPr sz="3500" spc="4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provides</a:t>
            </a:r>
            <a:r>
              <a:rPr sz="3500" spc="4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and</a:t>
            </a:r>
            <a:r>
              <a:rPr sz="3500" spc="3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16365D"/>
                </a:solidFill>
                <a:latin typeface="Calibri"/>
                <a:cs typeface="Calibri"/>
              </a:rPr>
              <a:t>constraints </a:t>
            </a:r>
            <a:r>
              <a:rPr sz="3500" spc="-77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10" dirty="0">
                <a:solidFill>
                  <a:srgbClr val="16365D"/>
                </a:solidFill>
                <a:latin typeface="Calibri"/>
                <a:cs typeface="Calibri"/>
              </a:rPr>
              <a:t>on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10" dirty="0">
                <a:solidFill>
                  <a:srgbClr val="16365D"/>
                </a:solidFill>
                <a:latin typeface="Calibri"/>
                <a:cs typeface="Calibri"/>
              </a:rPr>
              <a:t>its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operation.</a:t>
            </a:r>
            <a:endParaRPr sz="3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16365D"/>
              </a:buClr>
              <a:buFont typeface="Arial MT"/>
              <a:buChar char="•"/>
            </a:pPr>
            <a:endParaRPr sz="4850" dirty="0">
              <a:latin typeface="Calibri"/>
              <a:cs typeface="Calibri"/>
            </a:endParaRPr>
          </a:p>
          <a:p>
            <a:pPr marL="390525" marR="281305" indent="-378460">
              <a:lnSpc>
                <a:spcPct val="100299"/>
              </a:lnSpc>
              <a:buClr>
                <a:srgbClr val="16365D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These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requirements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reflect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needs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of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customers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16365D"/>
                </a:solidFill>
                <a:latin typeface="Calibri"/>
                <a:cs typeface="Calibri"/>
              </a:rPr>
              <a:t>for</a:t>
            </a:r>
            <a:r>
              <a:rPr sz="3500" spc="-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a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16365D"/>
                </a:solidFill>
                <a:latin typeface="Calibri"/>
                <a:cs typeface="Calibri"/>
              </a:rPr>
              <a:t>system</a:t>
            </a:r>
            <a:r>
              <a:rPr sz="3500" spc="-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that</a:t>
            </a:r>
            <a:r>
              <a:rPr sz="3500" spc="3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serves a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certain </a:t>
            </a:r>
            <a:r>
              <a:rPr sz="3500" spc="-77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purpose</a:t>
            </a:r>
            <a:endParaRPr sz="35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5" name="object 5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7328" y="492575"/>
              <a:ext cx="3849903" cy="537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814" y="1887672"/>
            <a:ext cx="8874125" cy="452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210185" indent="-378460">
              <a:lnSpc>
                <a:spcPct val="100299"/>
              </a:lnSpc>
              <a:spcBef>
                <a:spcPts val="100"/>
              </a:spcBef>
              <a:buFont typeface="Arial MT"/>
              <a:buChar char="•"/>
              <a:tabLst>
                <a:tab pos="389890" algn="l"/>
                <a:tab pos="391160" algn="l"/>
                <a:tab pos="4346575" algn="l"/>
              </a:tabLst>
            </a:pPr>
            <a:r>
              <a:rPr sz="3500" b="1" spc="10" dirty="0">
                <a:solidFill>
                  <a:srgbClr val="16365D"/>
                </a:solidFill>
                <a:latin typeface="Calibri"/>
                <a:cs typeface="Calibri"/>
              </a:rPr>
              <a:t>User</a:t>
            </a:r>
            <a:r>
              <a:rPr sz="3500" b="1" spc="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spc="-5" dirty="0">
                <a:solidFill>
                  <a:srgbClr val="16365D"/>
                </a:solidFill>
                <a:latin typeface="Calibri"/>
                <a:cs typeface="Calibri"/>
              </a:rPr>
              <a:t>requirements</a:t>
            </a:r>
            <a:r>
              <a:rPr sz="3500" b="1" spc="19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spc="5" dirty="0">
                <a:solidFill>
                  <a:srgbClr val="7E7E7E"/>
                </a:solidFill>
                <a:latin typeface="Arial"/>
                <a:cs typeface="Arial"/>
              </a:rPr>
              <a:t>:	</a:t>
            </a:r>
            <a:r>
              <a:rPr sz="3500" spc="-20" dirty="0">
                <a:solidFill>
                  <a:srgbClr val="7E7E7E"/>
                </a:solidFill>
                <a:latin typeface="Calibri"/>
                <a:cs typeface="Calibri"/>
              </a:rPr>
              <a:t>are</a:t>
            </a:r>
            <a:r>
              <a:rPr sz="35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7E7E7E"/>
                </a:solidFill>
                <a:latin typeface="Calibri"/>
                <a:cs typeface="Calibri"/>
              </a:rPr>
              <a:t>statements,</a:t>
            </a:r>
            <a:r>
              <a:rPr sz="3500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35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sz="35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7E7E7E"/>
                </a:solidFill>
                <a:latin typeface="Calibri"/>
                <a:cs typeface="Calibri"/>
              </a:rPr>
              <a:t>natural</a:t>
            </a:r>
            <a:r>
              <a:rPr sz="3500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7E7E7E"/>
                </a:solidFill>
                <a:latin typeface="Calibri"/>
                <a:cs typeface="Calibri"/>
              </a:rPr>
              <a:t>language,</a:t>
            </a:r>
            <a:r>
              <a:rPr sz="3500" spc="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sz="35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what</a:t>
            </a:r>
            <a:r>
              <a:rPr sz="3500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services</a:t>
            </a:r>
            <a:r>
              <a:rPr sz="35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35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20" dirty="0">
                <a:solidFill>
                  <a:srgbClr val="7E7E7E"/>
                </a:solidFill>
                <a:latin typeface="Calibri"/>
                <a:cs typeface="Calibri"/>
              </a:rPr>
              <a:t>system </a:t>
            </a:r>
            <a:r>
              <a:rPr sz="3500" spc="-7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is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expected </a:t>
            </a:r>
            <a:r>
              <a:rPr sz="3500" spc="-25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35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provide</a:t>
            </a:r>
            <a:r>
              <a:rPr sz="35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35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7E7E7E"/>
                </a:solidFill>
                <a:latin typeface="Calibri"/>
                <a:cs typeface="Calibri"/>
              </a:rPr>
              <a:t>system</a:t>
            </a:r>
            <a:r>
              <a:rPr sz="35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users.</a:t>
            </a:r>
            <a:endParaRPr sz="3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800" dirty="0">
              <a:latin typeface="Calibri"/>
              <a:cs typeface="Calibri"/>
            </a:endParaRPr>
          </a:p>
          <a:p>
            <a:pPr marL="12700" marR="5080">
              <a:lnSpc>
                <a:spcPct val="100600"/>
              </a:lnSpc>
            </a:pPr>
            <a:r>
              <a:rPr sz="3500" spc="45" dirty="0">
                <a:solidFill>
                  <a:srgbClr val="E46B0A"/>
                </a:solidFill>
                <a:latin typeface="Calibri"/>
                <a:cs typeface="Calibri"/>
              </a:rPr>
              <a:t>“The</a:t>
            </a:r>
            <a:r>
              <a:rPr sz="3500" spc="-15" dirty="0">
                <a:solidFill>
                  <a:srgbClr val="E46B0A"/>
                </a:solidFill>
                <a:latin typeface="Calibri"/>
                <a:cs typeface="Calibri"/>
              </a:rPr>
              <a:t> System</a:t>
            </a:r>
            <a:r>
              <a:rPr sz="3500" spc="2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E46B0A"/>
                </a:solidFill>
                <a:latin typeface="Calibri"/>
                <a:cs typeface="Calibri"/>
              </a:rPr>
              <a:t>shall</a:t>
            </a:r>
            <a:r>
              <a:rPr sz="3500" spc="5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20" dirty="0">
                <a:solidFill>
                  <a:srgbClr val="E46B0A"/>
                </a:solidFill>
                <a:latin typeface="Calibri"/>
                <a:cs typeface="Calibri"/>
              </a:rPr>
              <a:t>generate</a:t>
            </a:r>
            <a:r>
              <a:rPr sz="3500" spc="2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E46B0A"/>
                </a:solidFill>
                <a:latin typeface="Calibri"/>
                <a:cs typeface="Calibri"/>
              </a:rPr>
              <a:t>monthly </a:t>
            </a:r>
            <a:r>
              <a:rPr sz="350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E46B0A"/>
                </a:solidFill>
                <a:latin typeface="Calibri"/>
                <a:cs typeface="Calibri"/>
              </a:rPr>
              <a:t>management</a:t>
            </a:r>
            <a:r>
              <a:rPr sz="3500" spc="7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E46B0A"/>
                </a:solidFill>
                <a:latin typeface="Calibri"/>
                <a:cs typeface="Calibri"/>
              </a:rPr>
              <a:t>reports</a:t>
            </a:r>
            <a:r>
              <a:rPr sz="3500" spc="15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E46B0A"/>
                </a:solidFill>
                <a:latin typeface="Calibri"/>
                <a:cs typeface="Calibri"/>
              </a:rPr>
              <a:t>showing</a:t>
            </a:r>
            <a:r>
              <a:rPr sz="3500" spc="5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E46B0A"/>
                </a:solidFill>
                <a:latin typeface="Calibri"/>
                <a:cs typeface="Calibri"/>
              </a:rPr>
              <a:t>the</a:t>
            </a:r>
            <a:r>
              <a:rPr sz="3500" spc="3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E46B0A"/>
                </a:solidFill>
                <a:latin typeface="Calibri"/>
                <a:cs typeface="Calibri"/>
              </a:rPr>
              <a:t>Profit</a:t>
            </a:r>
            <a:r>
              <a:rPr sz="350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E46B0A"/>
                </a:solidFill>
                <a:latin typeface="Calibri"/>
                <a:cs typeface="Calibri"/>
              </a:rPr>
              <a:t>for</a:t>
            </a:r>
            <a:r>
              <a:rPr sz="3500" spc="25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E46B0A"/>
                </a:solidFill>
                <a:latin typeface="Calibri"/>
                <a:cs typeface="Calibri"/>
              </a:rPr>
              <a:t>each </a:t>
            </a:r>
            <a:r>
              <a:rPr sz="3500" spc="-78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E46B0A"/>
                </a:solidFill>
                <a:latin typeface="Calibri"/>
                <a:cs typeface="Calibri"/>
              </a:rPr>
              <a:t>product</a:t>
            </a:r>
            <a:r>
              <a:rPr sz="3500" spc="215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E46B0A"/>
                </a:solidFill>
                <a:latin typeface="Calibri"/>
                <a:cs typeface="Calibri"/>
              </a:rPr>
              <a:t>prescribed</a:t>
            </a:r>
            <a:r>
              <a:rPr sz="3500" spc="3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E46B0A"/>
                </a:solidFill>
                <a:latin typeface="Calibri"/>
                <a:cs typeface="Calibri"/>
              </a:rPr>
              <a:t>by</a:t>
            </a:r>
            <a:r>
              <a:rPr sz="3500" spc="1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E46B0A"/>
                </a:solidFill>
                <a:latin typeface="Calibri"/>
                <a:cs typeface="Calibri"/>
              </a:rPr>
              <a:t>each</a:t>
            </a:r>
            <a:r>
              <a:rPr sz="3500" spc="3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E46B0A"/>
                </a:solidFill>
                <a:latin typeface="Calibri"/>
                <a:cs typeface="Calibri"/>
              </a:rPr>
              <a:t>Branch</a:t>
            </a:r>
            <a:r>
              <a:rPr sz="3500" spc="65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E46B0A"/>
                </a:solidFill>
                <a:latin typeface="Calibri"/>
                <a:cs typeface="Calibri"/>
              </a:rPr>
              <a:t>during</a:t>
            </a:r>
            <a:r>
              <a:rPr sz="3500" spc="55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E46B0A"/>
                </a:solidFill>
                <a:latin typeface="Calibri"/>
                <a:cs typeface="Calibri"/>
              </a:rPr>
              <a:t>that </a:t>
            </a:r>
            <a:r>
              <a:rPr sz="3500" dirty="0">
                <a:solidFill>
                  <a:srgbClr val="E46B0A"/>
                </a:solidFill>
                <a:latin typeface="Calibri"/>
                <a:cs typeface="Calibri"/>
              </a:rPr>
              <a:t> </a:t>
            </a:r>
            <a:r>
              <a:rPr sz="3500" spc="-40" dirty="0">
                <a:solidFill>
                  <a:srgbClr val="E46B0A"/>
                </a:solidFill>
                <a:latin typeface="Calibri"/>
                <a:cs typeface="Calibri"/>
              </a:rPr>
              <a:t>month.”</a:t>
            </a:r>
            <a:endParaRPr sz="35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49" y="513827"/>
              <a:ext cx="9455776" cy="48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814" y="1887672"/>
            <a:ext cx="8246109" cy="452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315595" indent="-378460">
              <a:lnSpc>
                <a:spcPct val="100400"/>
              </a:lnSpc>
              <a:spcBef>
                <a:spcPts val="100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b="1" spc="-25" dirty="0">
                <a:solidFill>
                  <a:srgbClr val="16365D"/>
                </a:solidFill>
                <a:latin typeface="Calibri"/>
                <a:cs typeface="Calibri"/>
              </a:rPr>
              <a:t>System</a:t>
            </a:r>
            <a:r>
              <a:rPr sz="3500" b="1" spc="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spc="-5" dirty="0">
                <a:solidFill>
                  <a:srgbClr val="16365D"/>
                </a:solidFill>
                <a:latin typeface="Calibri"/>
                <a:cs typeface="Calibri"/>
              </a:rPr>
              <a:t>requirements</a:t>
            </a:r>
            <a:r>
              <a:rPr sz="3500" b="1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spc="5" dirty="0">
                <a:solidFill>
                  <a:srgbClr val="7E7E7E"/>
                </a:solidFill>
                <a:latin typeface="Arial"/>
                <a:cs typeface="Arial"/>
              </a:rPr>
              <a:t>:</a:t>
            </a:r>
            <a:r>
              <a:rPr sz="3500" b="1" spc="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500" spc="-20" dirty="0">
                <a:solidFill>
                  <a:srgbClr val="7E7E7E"/>
                </a:solidFill>
                <a:latin typeface="Calibri"/>
                <a:cs typeface="Calibri"/>
              </a:rPr>
              <a:t>are</a:t>
            </a:r>
            <a:r>
              <a:rPr sz="35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7E7E7E"/>
                </a:solidFill>
                <a:latin typeface="Calibri"/>
                <a:cs typeface="Calibri"/>
              </a:rPr>
              <a:t>more</a:t>
            </a:r>
            <a:r>
              <a:rPr sz="35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7E7E7E"/>
                </a:solidFill>
                <a:latin typeface="Calibri"/>
                <a:cs typeface="Calibri"/>
              </a:rPr>
              <a:t>detailed </a:t>
            </a:r>
            <a:r>
              <a:rPr sz="3500" spc="-7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descriptions of</a:t>
            </a:r>
            <a:r>
              <a:rPr sz="35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35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7E7E7E"/>
                </a:solidFill>
                <a:latin typeface="Calibri"/>
                <a:cs typeface="Calibri"/>
              </a:rPr>
              <a:t>software</a:t>
            </a:r>
            <a:r>
              <a:rPr sz="35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45" dirty="0">
                <a:solidFill>
                  <a:srgbClr val="7E7E7E"/>
                </a:solidFill>
                <a:latin typeface="Calibri"/>
                <a:cs typeface="Calibri"/>
              </a:rPr>
              <a:t>system’s </a:t>
            </a:r>
            <a:r>
              <a:rPr sz="35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functions, </a:t>
            </a:r>
            <a:r>
              <a:rPr sz="3500" spc="10" dirty="0">
                <a:solidFill>
                  <a:srgbClr val="7E7E7E"/>
                </a:solidFill>
                <a:latin typeface="Calibri"/>
                <a:cs typeface="Calibri"/>
              </a:rPr>
              <a:t>services, </a:t>
            </a:r>
            <a:r>
              <a:rPr sz="3500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operational </a:t>
            </a:r>
            <a:r>
              <a:rPr sz="35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7E7E7E"/>
                </a:solidFill>
                <a:latin typeface="Calibri"/>
                <a:cs typeface="Calibri"/>
              </a:rPr>
              <a:t>constraints.</a:t>
            </a:r>
            <a:endParaRPr sz="3500" dirty="0">
              <a:latin typeface="Calibri"/>
              <a:cs typeface="Calibri"/>
            </a:endParaRPr>
          </a:p>
          <a:p>
            <a:pPr marL="390525" marR="1574800" indent="-378460">
              <a:lnSpc>
                <a:spcPct val="100600"/>
              </a:lnSpc>
              <a:spcBef>
                <a:spcPts val="835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should</a:t>
            </a:r>
            <a:r>
              <a:rPr sz="35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define</a:t>
            </a:r>
            <a:r>
              <a:rPr sz="35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7E7E7E"/>
                </a:solidFill>
                <a:latin typeface="Calibri"/>
                <a:cs typeface="Calibri"/>
              </a:rPr>
              <a:t>exactly</a:t>
            </a:r>
            <a:r>
              <a:rPr sz="35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what</a:t>
            </a:r>
            <a:r>
              <a:rPr sz="35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is </a:t>
            </a:r>
            <a:r>
              <a:rPr sz="3500" spc="-25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3500" spc="15" dirty="0">
                <a:solidFill>
                  <a:srgbClr val="7E7E7E"/>
                </a:solidFill>
                <a:latin typeface="Calibri"/>
                <a:cs typeface="Calibri"/>
              </a:rPr>
              <a:t> be </a:t>
            </a:r>
            <a:r>
              <a:rPr sz="3500" spc="-7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implemented.</a:t>
            </a:r>
            <a:endParaRPr sz="3500" dirty="0">
              <a:latin typeface="Calibri"/>
              <a:cs typeface="Calibri"/>
            </a:endParaRPr>
          </a:p>
          <a:p>
            <a:pPr marL="390525" marR="5080" indent="-378460">
              <a:lnSpc>
                <a:spcPct val="100600"/>
              </a:lnSpc>
              <a:spcBef>
                <a:spcPts val="840"/>
              </a:spcBef>
              <a:buClr>
                <a:srgbClr val="7E7E7E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It</a:t>
            </a:r>
            <a:r>
              <a:rPr sz="35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7E7E7E"/>
                </a:solidFill>
                <a:latin typeface="Calibri"/>
                <a:cs typeface="Calibri"/>
              </a:rPr>
              <a:t>may</a:t>
            </a:r>
            <a:r>
              <a:rPr sz="35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15" dirty="0">
                <a:solidFill>
                  <a:srgbClr val="7E7E7E"/>
                </a:solidFill>
                <a:latin typeface="Calibri"/>
                <a:cs typeface="Calibri"/>
              </a:rPr>
              <a:t>be</a:t>
            </a:r>
            <a:r>
              <a:rPr sz="35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10" dirty="0">
                <a:solidFill>
                  <a:srgbClr val="7E7E7E"/>
                </a:solidFill>
                <a:latin typeface="Calibri"/>
                <a:cs typeface="Calibri"/>
              </a:rPr>
              <a:t>part</a:t>
            </a:r>
            <a:r>
              <a:rPr sz="35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7E7E7E"/>
                </a:solidFill>
                <a:latin typeface="Calibri"/>
                <a:cs typeface="Calibri"/>
              </a:rPr>
              <a:t>of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35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7E7E7E"/>
                </a:solidFill>
                <a:latin typeface="Calibri"/>
                <a:cs typeface="Calibri"/>
              </a:rPr>
              <a:t>contract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7E7E7E"/>
                </a:solidFill>
                <a:latin typeface="Calibri"/>
                <a:cs typeface="Calibri"/>
              </a:rPr>
              <a:t>between</a:t>
            </a:r>
            <a:r>
              <a:rPr sz="35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the </a:t>
            </a:r>
            <a:r>
              <a:rPr sz="3500" spc="-7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7E7E7E"/>
                </a:solidFill>
                <a:latin typeface="Calibri"/>
                <a:cs typeface="Calibri"/>
              </a:rPr>
              <a:t>system</a:t>
            </a:r>
            <a:r>
              <a:rPr sz="35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buyer</a:t>
            </a:r>
            <a:r>
              <a:rPr sz="35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35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35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7E7E7E"/>
                </a:solidFill>
                <a:latin typeface="Calibri"/>
                <a:cs typeface="Calibri"/>
              </a:rPr>
              <a:t>software</a:t>
            </a:r>
            <a:r>
              <a:rPr sz="35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7E7E7E"/>
                </a:solidFill>
                <a:latin typeface="Calibri"/>
                <a:cs typeface="Calibri"/>
              </a:rPr>
              <a:t>developers.</a:t>
            </a:r>
            <a:endParaRPr sz="35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49" y="513827"/>
              <a:ext cx="9455776" cy="48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317" y="1834404"/>
            <a:ext cx="8486140" cy="4987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7E7E7E"/>
                </a:solidFill>
                <a:latin typeface="Calibri"/>
                <a:cs typeface="Calibri"/>
              </a:rPr>
              <a:t>1.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On the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last working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7E7E7E"/>
                </a:solidFill>
                <a:latin typeface="Calibri"/>
                <a:cs typeface="Calibri"/>
              </a:rPr>
              <a:t>day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 of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each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month,</a:t>
            </a:r>
            <a:r>
              <a:rPr sz="22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summary</a:t>
            </a:r>
            <a:r>
              <a:rPr sz="22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the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products</a:t>
            </a:r>
            <a:endParaRPr sz="2200" dirty="0">
              <a:latin typeface="Calibri"/>
              <a:cs typeface="Calibri"/>
            </a:endParaRPr>
          </a:p>
          <a:p>
            <a:pPr marL="1017905">
              <a:lnSpc>
                <a:spcPct val="100000"/>
              </a:lnSpc>
            </a:pP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,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their</a:t>
            </a:r>
            <a:r>
              <a:rPr sz="2200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profit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,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the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branch</a:t>
            </a:r>
            <a:r>
              <a:rPr sz="2200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shall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be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7E7E7E"/>
                </a:solidFill>
                <a:latin typeface="Calibri"/>
                <a:cs typeface="Calibri"/>
              </a:rPr>
              <a:t>generated.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2</a:t>
            </a:r>
            <a:r>
              <a:rPr lang="en-US" sz="2200" spc="-5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7E7E7E"/>
                </a:solidFill>
                <a:latin typeface="Calibri"/>
                <a:cs typeface="Calibri"/>
              </a:rPr>
              <a:t>system</a:t>
            </a:r>
            <a:r>
              <a:rPr sz="2200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shall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automatically</a:t>
            </a:r>
            <a:r>
              <a:rPr sz="2200" spc="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7E7E7E"/>
                </a:solidFill>
                <a:latin typeface="Calibri"/>
                <a:cs typeface="Calibri"/>
              </a:rPr>
              <a:t>generate</a:t>
            </a:r>
            <a:r>
              <a:rPr sz="2200" spc="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2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report</a:t>
            </a:r>
            <a:r>
              <a:rPr sz="22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7E7E7E"/>
                </a:solidFill>
                <a:latin typeface="Calibri"/>
                <a:cs typeface="Calibri"/>
              </a:rPr>
              <a:t>for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 printing</a:t>
            </a:r>
            <a:r>
              <a:rPr sz="2200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after</a:t>
            </a:r>
            <a:endParaRPr sz="2200" dirty="0">
              <a:latin typeface="Calibri"/>
              <a:cs typeface="Calibri"/>
            </a:endParaRPr>
          </a:p>
          <a:p>
            <a:pPr marL="326390">
              <a:lnSpc>
                <a:spcPct val="100000"/>
              </a:lnSpc>
            </a:pP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17.30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22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last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working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day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the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month.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 dirty="0">
              <a:latin typeface="Calibri"/>
              <a:cs typeface="Calibri"/>
            </a:endParaRPr>
          </a:p>
          <a:p>
            <a:pPr marL="428625" marR="117475" lvl="1" indent="-428625">
              <a:lnSpc>
                <a:spcPct val="90000"/>
              </a:lnSpc>
              <a:buAutoNum type="arabicPeriod" startAt="3"/>
              <a:tabLst>
                <a:tab pos="428625" algn="l"/>
              </a:tabLst>
            </a:pP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report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shall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be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7E7E7E"/>
                </a:solidFill>
                <a:latin typeface="Calibri"/>
                <a:cs typeface="Calibri"/>
              </a:rPr>
              <a:t>created</a:t>
            </a:r>
            <a:r>
              <a:rPr sz="2200" spc="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7E7E7E"/>
                </a:solidFill>
                <a:latin typeface="Calibri"/>
                <a:cs typeface="Calibri"/>
              </a:rPr>
              <a:t>for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each</a:t>
            </a:r>
            <a:r>
              <a:rPr sz="22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branch</a:t>
            </a:r>
            <a:r>
              <a:rPr sz="22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shall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list</a:t>
            </a:r>
            <a:r>
              <a:rPr sz="22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individual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Product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names,</a:t>
            </a:r>
            <a:r>
              <a:rPr sz="22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total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number</a:t>
            </a:r>
            <a:r>
              <a:rPr sz="22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this</a:t>
            </a:r>
            <a:r>
              <a:rPr sz="22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product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,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number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of </a:t>
            </a:r>
            <a:r>
              <a:rPr sz="2200" spc="-48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sold,</a:t>
            </a:r>
            <a:r>
              <a:rPr sz="22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the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total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Profit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this</a:t>
            </a:r>
            <a:r>
              <a:rPr sz="22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product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7E7E7E"/>
              </a:buClr>
              <a:buFont typeface="Calibri"/>
              <a:buAutoNum type="arabicPeriod" startAt="3"/>
            </a:pPr>
            <a:endParaRPr sz="2150" dirty="0">
              <a:latin typeface="Calibri"/>
              <a:cs typeface="Calibri"/>
            </a:endParaRPr>
          </a:p>
          <a:p>
            <a:pPr marL="428625" marR="1193165" lvl="1" indent="-428625">
              <a:lnSpc>
                <a:spcPct val="100000"/>
              </a:lnSpc>
              <a:buAutoNum type="arabicPeriod" startAt="3"/>
              <a:tabLst>
                <a:tab pos="428625" algn="l"/>
              </a:tabLst>
            </a:pP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If</a:t>
            </a:r>
            <a:r>
              <a:rPr sz="22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Product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are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available</a:t>
            </a:r>
            <a:r>
              <a:rPr sz="2200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7E7E7E"/>
                </a:solidFill>
                <a:latin typeface="Calibri"/>
                <a:cs typeface="Calibri"/>
              </a:rPr>
              <a:t>Different</a:t>
            </a:r>
            <a:r>
              <a:rPr sz="22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sizes(e.g.,</a:t>
            </a:r>
            <a:r>
              <a:rPr sz="22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10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mg,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20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mg) </a:t>
            </a:r>
            <a:r>
              <a:rPr sz="2200" spc="-48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separate</a:t>
            </a:r>
            <a:r>
              <a:rPr sz="2200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r>
              <a:rPr sz="22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shall</a:t>
            </a:r>
            <a:r>
              <a:rPr sz="22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be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created</a:t>
            </a:r>
            <a:r>
              <a:rPr sz="2200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7E7E7E"/>
                </a:solidFill>
                <a:latin typeface="Calibri"/>
                <a:cs typeface="Calibri"/>
              </a:rPr>
              <a:t>for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each</a:t>
            </a:r>
            <a:r>
              <a:rPr sz="2200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7E7E7E"/>
                </a:solidFill>
                <a:latin typeface="Calibri"/>
                <a:cs typeface="Calibri"/>
              </a:rPr>
              <a:t>Size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unit.</a:t>
            </a:r>
            <a:endParaRPr sz="22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7E7E7E"/>
              </a:buClr>
              <a:buFont typeface="Calibri"/>
              <a:buAutoNum type="arabicPeriod" startAt="3"/>
            </a:pPr>
            <a:endParaRPr sz="2150" dirty="0">
              <a:latin typeface="Calibri"/>
              <a:cs typeface="Calibri"/>
            </a:endParaRPr>
          </a:p>
          <a:p>
            <a:pPr marL="388620" marR="5080" lvl="1" indent="-376555">
              <a:lnSpc>
                <a:spcPct val="100000"/>
              </a:lnSpc>
              <a:buAutoNum type="arabicPeriod" startAt="3"/>
              <a:tabLst>
                <a:tab pos="428625" algn="l"/>
                <a:tab pos="1942464" algn="l"/>
              </a:tabLst>
            </a:pP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Access</a:t>
            </a:r>
            <a:r>
              <a:rPr sz="2200" spc="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2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all	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profit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reports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shall</a:t>
            </a:r>
            <a:r>
              <a:rPr sz="22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be</a:t>
            </a:r>
            <a:r>
              <a:rPr sz="22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restricted</a:t>
            </a:r>
            <a:r>
              <a:rPr sz="2200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authorized</a:t>
            </a:r>
            <a:r>
              <a:rPr sz="22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users</a:t>
            </a:r>
            <a:r>
              <a:rPr sz="22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listed </a:t>
            </a:r>
            <a:r>
              <a:rPr sz="2200" spc="-484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7E7E7E"/>
                </a:solidFill>
                <a:latin typeface="Calibri"/>
                <a:cs typeface="Calibri"/>
              </a:rPr>
              <a:t>management</a:t>
            </a:r>
            <a:r>
              <a:rPr sz="2200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7E7E7E"/>
                </a:solidFill>
                <a:latin typeface="Calibri"/>
                <a:cs typeface="Calibri"/>
              </a:rPr>
              <a:t>access</a:t>
            </a:r>
            <a:r>
              <a:rPr sz="2200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7E7E7E"/>
                </a:solidFill>
                <a:latin typeface="Calibri"/>
                <a:cs typeface="Calibri"/>
              </a:rPr>
              <a:t>control</a:t>
            </a:r>
            <a:r>
              <a:rPr sz="22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7E7E7E"/>
                </a:solidFill>
                <a:latin typeface="Calibri"/>
                <a:cs typeface="Calibri"/>
              </a:rPr>
              <a:t>list.”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0894" y="510463"/>
              <a:ext cx="5615478" cy="486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674" y="2454556"/>
            <a:ext cx="3849370" cy="27076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14984" indent="-502920">
              <a:lnSpc>
                <a:spcPct val="100000"/>
              </a:lnSpc>
              <a:spcBef>
                <a:spcPts val="114"/>
              </a:spcBef>
              <a:buFont typeface="Wingdings"/>
              <a:buChar char=""/>
              <a:tabLst>
                <a:tab pos="515620" algn="l"/>
              </a:tabLst>
            </a:pPr>
            <a:r>
              <a:rPr sz="3500" b="1" spc="-5" dirty="0">
                <a:solidFill>
                  <a:srgbClr val="16365D"/>
                </a:solidFill>
                <a:latin typeface="Calibri"/>
                <a:cs typeface="Calibri"/>
              </a:rPr>
              <a:t>Course</a:t>
            </a:r>
            <a:r>
              <a:rPr sz="3500" b="1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spc="5" dirty="0">
                <a:solidFill>
                  <a:srgbClr val="16365D"/>
                </a:solidFill>
                <a:latin typeface="Calibri"/>
                <a:cs typeface="Calibri"/>
              </a:rPr>
              <a:t>Outline</a:t>
            </a: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6365D"/>
              </a:buClr>
              <a:buFont typeface="Wingdings"/>
              <a:buChar char=""/>
            </a:pPr>
            <a:endParaRPr sz="3450">
              <a:latin typeface="Calibri"/>
              <a:cs typeface="Calibri"/>
            </a:endParaRPr>
          </a:p>
          <a:p>
            <a:pPr marL="514984" indent="-502920">
              <a:lnSpc>
                <a:spcPct val="100000"/>
              </a:lnSpc>
              <a:buFont typeface="Wingdings"/>
              <a:buChar char=""/>
              <a:tabLst>
                <a:tab pos="515620" algn="l"/>
              </a:tabLst>
            </a:pPr>
            <a:r>
              <a:rPr sz="3500" b="1" dirty="0">
                <a:solidFill>
                  <a:srgbClr val="16365D"/>
                </a:solidFill>
                <a:latin typeface="Calibri"/>
                <a:cs typeface="Calibri"/>
              </a:rPr>
              <a:t>Our</a:t>
            </a:r>
            <a:r>
              <a:rPr sz="3500" b="1" spc="-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spc="5" dirty="0">
                <a:solidFill>
                  <a:srgbClr val="16365D"/>
                </a:solidFill>
                <a:latin typeface="Calibri"/>
                <a:cs typeface="Calibri"/>
              </a:rPr>
              <a:t>Rules</a:t>
            </a: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6365D"/>
              </a:buClr>
              <a:buFont typeface="Wingdings"/>
              <a:buChar char=""/>
            </a:pPr>
            <a:endParaRPr sz="3450">
              <a:latin typeface="Calibri"/>
              <a:cs typeface="Calibri"/>
            </a:endParaRPr>
          </a:p>
          <a:p>
            <a:pPr marL="514984" indent="-5029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515620" algn="l"/>
              </a:tabLst>
            </a:pPr>
            <a:r>
              <a:rPr sz="3500" b="1" spc="-5" dirty="0">
                <a:solidFill>
                  <a:srgbClr val="16365D"/>
                </a:solidFill>
                <a:latin typeface="Calibri"/>
                <a:cs typeface="Calibri"/>
              </a:rPr>
              <a:t>Course</a:t>
            </a:r>
            <a:r>
              <a:rPr sz="3500" b="1" spc="-4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spc="-10" dirty="0">
                <a:solidFill>
                  <a:srgbClr val="16365D"/>
                </a:solidFill>
                <a:latin typeface="Calibri"/>
                <a:cs typeface="Calibri"/>
              </a:rPr>
              <a:t>Evaluation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588135"/>
            <a:chOff x="0" y="114300"/>
            <a:chExt cx="10058400" cy="158813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229995"/>
            </a:xfrm>
            <a:custGeom>
              <a:avLst/>
              <a:gdLst/>
              <a:ahLst/>
              <a:cxnLst/>
              <a:rect l="l" t="t" r="r" b="b"/>
              <a:pathLst>
                <a:path w="10058400" h="1229995">
                  <a:moveTo>
                    <a:pt x="10058400" y="1229867"/>
                  </a:moveTo>
                  <a:lnTo>
                    <a:pt x="0" y="1229867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229867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3411" y="395630"/>
              <a:ext cx="3281175" cy="8120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39" y="114300"/>
              <a:ext cx="1799844" cy="1588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814" y="1887672"/>
            <a:ext cx="8869680" cy="3990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0525" marR="352425" indent="-378460">
              <a:lnSpc>
                <a:spcPct val="100600"/>
              </a:lnSpc>
              <a:spcBef>
                <a:spcPts val="90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lang="en-US" sz="3500" dirty="0">
                <a:solidFill>
                  <a:srgbClr val="16365D"/>
                </a:solidFill>
                <a:latin typeface="Calibri"/>
                <a:cs typeface="Calibri"/>
              </a:rPr>
              <a:t>S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ometimes</a:t>
            </a:r>
            <a:r>
              <a:rPr sz="3500" spc="4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called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software</a:t>
            </a:r>
            <a:r>
              <a:rPr sz="3500" spc="2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requirements </a:t>
            </a:r>
            <a:r>
              <a:rPr sz="3500" spc="-77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specification</a:t>
            </a:r>
            <a:r>
              <a:rPr sz="3500" spc="2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or</a:t>
            </a:r>
            <a:r>
              <a:rPr sz="3500" spc="-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SRS</a:t>
            </a:r>
            <a:endParaRPr sz="3500" dirty="0">
              <a:latin typeface="Calibri"/>
              <a:cs typeface="Calibri"/>
            </a:endParaRPr>
          </a:p>
          <a:p>
            <a:pPr marL="390525" marR="703580" indent="-378460">
              <a:lnSpc>
                <a:spcPct val="101200"/>
              </a:lnSpc>
              <a:spcBef>
                <a:spcPts val="790"/>
              </a:spcBef>
              <a:buClr>
                <a:srgbClr val="16365D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lang="en-US" sz="3500" spc="5" dirty="0">
                <a:solidFill>
                  <a:srgbClr val="16365D"/>
                </a:solidFill>
                <a:latin typeface="Calibri"/>
                <a:cs typeface="Calibri"/>
              </a:rPr>
              <a:t>I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s</a:t>
            </a:r>
            <a:r>
              <a:rPr sz="3500" spc="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an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 off</a:t>
            </a:r>
            <a:r>
              <a:rPr lang="en-US" sz="3500" spc="-5" dirty="0">
                <a:solidFill>
                  <a:srgbClr val="16365D"/>
                </a:solidFill>
                <a:latin typeface="Calibri"/>
                <a:cs typeface="Calibri"/>
              </a:rPr>
              <a:t>i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cial</a:t>
            </a:r>
            <a:r>
              <a:rPr sz="3500" spc="5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20" dirty="0">
                <a:solidFill>
                  <a:srgbClr val="16365D"/>
                </a:solidFill>
                <a:latin typeface="Calibri"/>
                <a:cs typeface="Calibri"/>
              </a:rPr>
              <a:t>statement</a:t>
            </a:r>
            <a:r>
              <a:rPr sz="3500" spc="4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of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 what</a:t>
            </a:r>
            <a:r>
              <a:rPr sz="3500" spc="3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20" dirty="0">
                <a:solidFill>
                  <a:srgbClr val="16365D"/>
                </a:solidFill>
                <a:latin typeface="Calibri"/>
                <a:cs typeface="Calibri"/>
              </a:rPr>
              <a:t>system </a:t>
            </a:r>
            <a:r>
              <a:rPr sz="3500" spc="-78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developers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 should</a:t>
            </a:r>
            <a:r>
              <a:rPr sz="3500" spc="2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implement.</a:t>
            </a:r>
            <a:endParaRPr sz="3500" dirty="0">
              <a:latin typeface="Calibri"/>
              <a:cs typeface="Calibri"/>
            </a:endParaRPr>
          </a:p>
          <a:p>
            <a:pPr marL="390525" marR="5080" indent="-378460">
              <a:lnSpc>
                <a:spcPct val="100600"/>
              </a:lnSpc>
              <a:spcBef>
                <a:spcPts val="810"/>
              </a:spcBef>
              <a:buClr>
                <a:srgbClr val="16365D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It</a:t>
            </a:r>
            <a:r>
              <a:rPr sz="3500" spc="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should</a:t>
            </a:r>
            <a:r>
              <a:rPr sz="3500" spc="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include</a:t>
            </a:r>
            <a:r>
              <a:rPr sz="3500" spc="2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both</a:t>
            </a:r>
            <a:r>
              <a:rPr sz="3500" spc="2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3500" spc="2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user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requirements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16365D"/>
                </a:solidFill>
                <a:latin typeface="Calibri"/>
                <a:cs typeface="Calibri"/>
              </a:rPr>
              <a:t>for</a:t>
            </a:r>
            <a:r>
              <a:rPr sz="3500" spc="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a</a:t>
            </a:r>
            <a:r>
              <a:rPr sz="3500" spc="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16365D"/>
                </a:solidFill>
                <a:latin typeface="Calibri"/>
                <a:cs typeface="Calibri"/>
              </a:rPr>
              <a:t>system</a:t>
            </a:r>
            <a:r>
              <a:rPr sz="3500" spc="-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10" dirty="0">
                <a:solidFill>
                  <a:srgbClr val="16365D"/>
                </a:solidFill>
                <a:latin typeface="Calibri"/>
                <a:cs typeface="Calibri"/>
              </a:rPr>
              <a:t>and</a:t>
            </a:r>
            <a:r>
              <a:rPr sz="3500" spc="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a</a:t>
            </a:r>
            <a:r>
              <a:rPr sz="3500" spc="-2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16365D"/>
                </a:solidFill>
                <a:latin typeface="Calibri"/>
                <a:cs typeface="Calibri"/>
              </a:rPr>
              <a:t>detailed</a:t>
            </a:r>
            <a:r>
              <a:rPr sz="3500" spc="2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16365D"/>
                </a:solidFill>
                <a:latin typeface="Calibri"/>
                <a:cs typeface="Calibri"/>
              </a:rPr>
              <a:t>specification</a:t>
            </a:r>
            <a:r>
              <a:rPr sz="3500" spc="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of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16365D"/>
                </a:solidFill>
                <a:latin typeface="Calibri"/>
                <a:cs typeface="Calibri"/>
              </a:rPr>
              <a:t>the </a:t>
            </a:r>
            <a:r>
              <a:rPr sz="3500" spc="-77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16365D"/>
                </a:solidFill>
                <a:latin typeface="Calibri"/>
                <a:cs typeface="Calibri"/>
              </a:rPr>
              <a:t>system</a:t>
            </a:r>
            <a:r>
              <a:rPr sz="3500" spc="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16365D"/>
                </a:solidFill>
                <a:latin typeface="Calibri"/>
                <a:cs typeface="Calibri"/>
              </a:rPr>
              <a:t>requirements.</a:t>
            </a:r>
            <a:endParaRPr sz="35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35540" cy="1184275"/>
            <a:chOff x="0" y="114300"/>
            <a:chExt cx="1003554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35540" cy="1184275"/>
            </a:xfrm>
            <a:custGeom>
              <a:avLst/>
              <a:gdLst/>
              <a:ahLst/>
              <a:cxnLst/>
              <a:rect l="l" t="t" r="r" b="b"/>
              <a:pathLst>
                <a:path w="10035540" h="1184275">
                  <a:moveTo>
                    <a:pt x="10035539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35539" y="0"/>
                  </a:lnTo>
                  <a:lnTo>
                    <a:pt x="10035539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901" y="514654"/>
              <a:ext cx="8845188" cy="482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" y="1874520"/>
            <a:ext cx="9387839" cy="5448299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8422" y="1867661"/>
          <a:ext cx="9387205" cy="5448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108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500" b="1" spc="15" dirty="0">
                          <a:latin typeface="Arial"/>
                          <a:cs typeface="Arial"/>
                        </a:rPr>
                        <a:t>Chapter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500" b="1" spc="15" dirty="0">
                          <a:latin typeface="Arial"/>
                          <a:cs typeface="Arial"/>
                        </a:rPr>
                        <a:t>Description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491">
                <a:tc>
                  <a:txBody>
                    <a:bodyPr/>
                    <a:lstStyle/>
                    <a:p>
                      <a:pPr marL="59055">
                        <a:lnSpc>
                          <a:spcPts val="1789"/>
                        </a:lnSpc>
                      </a:pPr>
                      <a:r>
                        <a:rPr sz="1500" spc="15" dirty="0">
                          <a:latin typeface="Arial MT"/>
                          <a:cs typeface="Arial MT"/>
                        </a:rPr>
                        <a:t>Preface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53340" algn="just">
                        <a:lnSpc>
                          <a:spcPts val="1850"/>
                        </a:lnSpc>
                        <a:spcBef>
                          <a:spcPts val="5"/>
                        </a:spcBef>
                      </a:pPr>
                      <a:r>
                        <a:rPr sz="1500" spc="10" dirty="0">
                          <a:latin typeface="Arial MT"/>
                          <a:cs typeface="Arial MT"/>
                        </a:rPr>
                        <a:t>This should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define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expected readership of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document and describe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its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version </a:t>
                      </a:r>
                      <a:r>
                        <a:rPr sz="1500" spc="-5" dirty="0">
                          <a:latin typeface="Arial MT"/>
                          <a:cs typeface="Arial MT"/>
                        </a:rPr>
                        <a:t>history,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including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a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rationale for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creation of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a new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version and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a </a:t>
                      </a:r>
                      <a:r>
                        <a:rPr sz="15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summary</a:t>
                      </a:r>
                      <a:r>
                        <a:rPr sz="15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of the</a:t>
                      </a:r>
                      <a:r>
                        <a:rPr sz="15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changes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made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each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version.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9096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500" spc="10" dirty="0">
                          <a:latin typeface="Arial MT"/>
                          <a:cs typeface="Arial MT"/>
                        </a:rPr>
                        <a:t>Introduction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53340" algn="just">
                        <a:lnSpc>
                          <a:spcPts val="1850"/>
                        </a:lnSpc>
                        <a:spcBef>
                          <a:spcPts val="20"/>
                        </a:spcBef>
                      </a:pPr>
                      <a:r>
                        <a:rPr sz="1500" spc="1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should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describe the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need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the system.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It</a:t>
                      </a:r>
                      <a:r>
                        <a:rPr sz="15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should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briefly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describe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system’s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functions and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explain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how </a:t>
                      </a:r>
                      <a:r>
                        <a:rPr sz="1500" spc="5" dirty="0">
                          <a:latin typeface="Arial MT"/>
                          <a:cs typeface="Arial MT"/>
                        </a:rPr>
                        <a:t>it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will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work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with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other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systems. It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should also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describe</a:t>
                      </a:r>
                      <a:r>
                        <a:rPr sz="1500" spc="1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25" dirty="0">
                          <a:latin typeface="Arial MT"/>
                          <a:cs typeface="Arial MT"/>
                        </a:rPr>
                        <a:t>how</a:t>
                      </a:r>
                      <a:r>
                        <a:rPr sz="1500" spc="1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500" spc="17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system</a:t>
                      </a:r>
                      <a:r>
                        <a:rPr sz="1500" spc="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fits</a:t>
                      </a:r>
                      <a:r>
                        <a:rPr sz="1500" spc="1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into</a:t>
                      </a:r>
                      <a:r>
                        <a:rPr sz="1500" spc="1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500" spc="1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overall</a:t>
                      </a:r>
                      <a:r>
                        <a:rPr sz="1500" spc="1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business</a:t>
                      </a:r>
                      <a:r>
                        <a:rPr sz="1500" spc="1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500" spc="1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strategic</a:t>
                      </a:r>
                      <a:r>
                        <a:rPr sz="1500" spc="1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objectives</a:t>
                      </a:r>
                      <a:r>
                        <a:rPr sz="1500" spc="1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of </a:t>
                      </a:r>
                      <a:r>
                        <a:rPr sz="1500" spc="-4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5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organization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commissioning</a:t>
                      </a:r>
                      <a:r>
                        <a:rPr sz="1500" spc="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software.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935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500" spc="15" dirty="0">
                          <a:latin typeface="Arial MT"/>
                          <a:cs typeface="Arial MT"/>
                        </a:rPr>
                        <a:t>Glossary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54610">
                        <a:lnSpc>
                          <a:spcPts val="1850"/>
                        </a:lnSpc>
                        <a:spcBef>
                          <a:spcPts val="20"/>
                        </a:spcBef>
                      </a:pPr>
                      <a:r>
                        <a:rPr sz="1500" spc="1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500" spc="2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should</a:t>
                      </a:r>
                      <a:r>
                        <a:rPr sz="1500" spc="2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define</a:t>
                      </a:r>
                      <a:r>
                        <a:rPr sz="1500" spc="2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500" spc="2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technical</a:t>
                      </a:r>
                      <a:r>
                        <a:rPr sz="1500" spc="2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terms</a:t>
                      </a:r>
                      <a:r>
                        <a:rPr sz="1500" spc="2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1500" spc="2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500" spc="2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500" spc="3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document.</a:t>
                      </a:r>
                      <a:r>
                        <a:rPr sz="1500" spc="2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-35" dirty="0">
                          <a:latin typeface="Arial MT"/>
                          <a:cs typeface="Arial MT"/>
                        </a:rPr>
                        <a:t>You</a:t>
                      </a:r>
                      <a:r>
                        <a:rPr sz="1500" spc="2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should</a:t>
                      </a:r>
                      <a:r>
                        <a:rPr sz="1500" spc="2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not </a:t>
                      </a:r>
                      <a:r>
                        <a:rPr sz="1500" spc="-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make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assumptions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about the</a:t>
                      </a:r>
                      <a:r>
                        <a:rPr sz="15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experience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5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expertise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reader.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5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8176">
                <a:tc>
                  <a:txBody>
                    <a:bodyPr/>
                    <a:lstStyle/>
                    <a:p>
                      <a:pPr marL="59055">
                        <a:lnSpc>
                          <a:spcPts val="1775"/>
                        </a:lnSpc>
                      </a:pPr>
                      <a:r>
                        <a:rPr sz="1500" spc="15" dirty="0">
                          <a:latin typeface="Arial MT"/>
                          <a:cs typeface="Arial MT"/>
                        </a:rPr>
                        <a:t>User</a:t>
                      </a:r>
                      <a:r>
                        <a:rPr sz="1500" spc="3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requirements</a:t>
                      </a:r>
                      <a:endParaRPr sz="1500">
                        <a:latin typeface="Arial MT"/>
                        <a:cs typeface="Arial MT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500" spc="10" dirty="0">
                          <a:latin typeface="Arial MT"/>
                          <a:cs typeface="Arial MT"/>
                        </a:rPr>
                        <a:t>definition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53340" algn="just">
                        <a:lnSpc>
                          <a:spcPts val="1850"/>
                        </a:lnSpc>
                        <a:spcBef>
                          <a:spcPts val="5"/>
                        </a:spcBef>
                      </a:pPr>
                      <a:r>
                        <a:rPr sz="1500" spc="10" dirty="0">
                          <a:latin typeface="Arial MT"/>
                          <a:cs typeface="Arial MT"/>
                        </a:rPr>
                        <a:t>Here, </a:t>
                      </a:r>
                      <a:r>
                        <a:rPr sz="1500" spc="5" dirty="0">
                          <a:latin typeface="Arial MT"/>
                          <a:cs typeface="Arial MT"/>
                        </a:rPr>
                        <a:t>you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describe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services provided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for the </a:t>
                      </a:r>
                      <a:r>
                        <a:rPr sz="1500" spc="-5" dirty="0">
                          <a:latin typeface="Arial MT"/>
                          <a:cs typeface="Arial MT"/>
                        </a:rPr>
                        <a:t>user.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nonfunctional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system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requirements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should also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be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described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in this section.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This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description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may use </a:t>
                      </a:r>
                      <a:r>
                        <a:rPr sz="15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natural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language,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diagrams,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other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notations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understandable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to </a:t>
                      </a:r>
                      <a:r>
                        <a:rPr sz="15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customers.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Product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and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standards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that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be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followed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should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be </a:t>
                      </a:r>
                      <a:r>
                        <a:rPr sz="1500" spc="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specified.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491">
                <a:tc>
                  <a:txBody>
                    <a:bodyPr/>
                    <a:lstStyle/>
                    <a:p>
                      <a:pPr marL="59055">
                        <a:lnSpc>
                          <a:spcPts val="1789"/>
                        </a:lnSpc>
                      </a:pPr>
                      <a:r>
                        <a:rPr sz="1500" spc="10" dirty="0">
                          <a:latin typeface="Arial MT"/>
                          <a:cs typeface="Arial MT"/>
                        </a:rPr>
                        <a:t>System</a:t>
                      </a:r>
                      <a:r>
                        <a:rPr sz="1500" spc="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architecture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055" marR="54610" algn="just">
                        <a:lnSpc>
                          <a:spcPts val="1850"/>
                        </a:lnSpc>
                        <a:spcBef>
                          <a:spcPts val="5"/>
                        </a:spcBef>
                      </a:pPr>
                      <a:r>
                        <a:rPr sz="1500" spc="1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chapter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should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present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a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high-level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overview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the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anticipated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system </a:t>
                      </a:r>
                      <a:r>
                        <a:rPr sz="1500" spc="-4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architecture,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showing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distribution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functions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across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system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modules.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Architectural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components</a:t>
                      </a:r>
                      <a:r>
                        <a:rPr sz="15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15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are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reused</a:t>
                      </a:r>
                      <a:r>
                        <a:rPr sz="15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should</a:t>
                      </a:r>
                      <a:r>
                        <a:rPr sz="15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20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5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500" spc="10" dirty="0">
                          <a:latin typeface="Arial MT"/>
                          <a:cs typeface="Arial MT"/>
                        </a:rPr>
                        <a:t>highlighted.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5" name="object 5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354" y="215920"/>
              <a:ext cx="8490001" cy="4836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6134" y="818502"/>
              <a:ext cx="2600431" cy="362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602" y="2202942"/>
            <a:ext cx="9570085" cy="4219575"/>
            <a:chOff x="244602" y="2202942"/>
            <a:chExt cx="9570085" cy="4219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60" y="2209800"/>
              <a:ext cx="9555479" cy="42047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99132" y="2203704"/>
              <a:ext cx="0" cy="4218940"/>
            </a:xfrm>
            <a:custGeom>
              <a:avLst/>
              <a:gdLst/>
              <a:ahLst/>
              <a:cxnLst/>
              <a:rect l="l" t="t" r="r" b="b"/>
              <a:pathLst>
                <a:path h="4218940">
                  <a:moveTo>
                    <a:pt x="0" y="0"/>
                  </a:moveTo>
                  <a:lnTo>
                    <a:pt x="0" y="4218431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5364" y="2545080"/>
              <a:ext cx="9569450" cy="0"/>
            </a:xfrm>
            <a:custGeom>
              <a:avLst/>
              <a:gdLst/>
              <a:ahLst/>
              <a:cxnLst/>
              <a:rect l="l" t="t" r="r" b="b"/>
              <a:pathLst>
                <a:path w="9569450">
                  <a:moveTo>
                    <a:pt x="0" y="0"/>
                  </a:moveTo>
                  <a:lnTo>
                    <a:pt x="9569196" y="0"/>
                  </a:lnTo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5364" y="2203704"/>
              <a:ext cx="9569450" cy="4218940"/>
            </a:xfrm>
            <a:custGeom>
              <a:avLst/>
              <a:gdLst/>
              <a:ahLst/>
              <a:cxnLst/>
              <a:rect l="l" t="t" r="r" b="b"/>
              <a:pathLst>
                <a:path w="9569450" h="4218940">
                  <a:moveTo>
                    <a:pt x="0" y="1232915"/>
                  </a:moveTo>
                  <a:lnTo>
                    <a:pt x="9569196" y="1232915"/>
                  </a:lnTo>
                </a:path>
                <a:path w="9569450" h="4218940">
                  <a:moveTo>
                    <a:pt x="0" y="2225039"/>
                  </a:moveTo>
                  <a:lnTo>
                    <a:pt x="9569196" y="2225039"/>
                  </a:lnTo>
                </a:path>
                <a:path w="9569450" h="4218940">
                  <a:moveTo>
                    <a:pt x="0" y="3442715"/>
                  </a:moveTo>
                  <a:lnTo>
                    <a:pt x="9569196" y="3442715"/>
                  </a:lnTo>
                </a:path>
                <a:path w="9569450" h="4218940">
                  <a:moveTo>
                    <a:pt x="6095" y="0"/>
                  </a:moveTo>
                  <a:lnTo>
                    <a:pt x="6095" y="4218431"/>
                  </a:lnTo>
                </a:path>
                <a:path w="9569450" h="4218940">
                  <a:moveTo>
                    <a:pt x="9561575" y="0"/>
                  </a:moveTo>
                  <a:lnTo>
                    <a:pt x="9561575" y="4218431"/>
                  </a:lnTo>
                </a:path>
                <a:path w="9569450" h="4218940">
                  <a:moveTo>
                    <a:pt x="0" y="6095"/>
                  </a:moveTo>
                  <a:lnTo>
                    <a:pt x="9569196" y="6095"/>
                  </a:lnTo>
                </a:path>
                <a:path w="9569450" h="4218940">
                  <a:moveTo>
                    <a:pt x="0" y="4210812"/>
                  </a:moveTo>
                  <a:lnTo>
                    <a:pt x="9569196" y="4210812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45867" y="2191918"/>
            <a:ext cx="7513955" cy="10648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35"/>
              </a:spcBef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Description</a:t>
            </a:r>
            <a:endParaRPr sz="1500">
              <a:latin typeface="Arial"/>
              <a:cs typeface="Arial"/>
            </a:endParaRPr>
          </a:p>
          <a:p>
            <a:pPr marL="12700" marR="5080" algn="just">
              <a:lnSpc>
                <a:spcPct val="102699"/>
              </a:lnSpc>
              <a:spcBef>
                <a:spcPts val="395"/>
              </a:spcBef>
            </a:pPr>
            <a:r>
              <a:rPr sz="1500" spc="10" dirty="0">
                <a:latin typeface="Arial MT"/>
                <a:cs typeface="Arial MT"/>
              </a:rPr>
              <a:t>This should </a:t>
            </a:r>
            <a:r>
              <a:rPr sz="1500" spc="15" dirty="0">
                <a:latin typeface="Arial MT"/>
                <a:cs typeface="Arial MT"/>
              </a:rPr>
              <a:t>describe the </a:t>
            </a:r>
            <a:r>
              <a:rPr sz="1500" spc="10" dirty="0">
                <a:latin typeface="Arial MT"/>
                <a:cs typeface="Arial MT"/>
              </a:rPr>
              <a:t>functional </a:t>
            </a:r>
            <a:r>
              <a:rPr sz="1500" spc="15" dirty="0">
                <a:latin typeface="Arial MT"/>
                <a:cs typeface="Arial MT"/>
              </a:rPr>
              <a:t>and </a:t>
            </a:r>
            <a:r>
              <a:rPr sz="1500" spc="10" dirty="0">
                <a:latin typeface="Arial MT"/>
                <a:cs typeface="Arial MT"/>
              </a:rPr>
              <a:t>nonfunctional </a:t>
            </a:r>
            <a:r>
              <a:rPr sz="1500" spc="15" dirty="0">
                <a:latin typeface="Arial MT"/>
                <a:cs typeface="Arial MT"/>
              </a:rPr>
              <a:t>requirements </a:t>
            </a:r>
            <a:r>
              <a:rPr sz="1500" spc="10" dirty="0">
                <a:latin typeface="Arial MT"/>
                <a:cs typeface="Arial MT"/>
              </a:rPr>
              <a:t>in </a:t>
            </a:r>
            <a:r>
              <a:rPr sz="1500" spc="15" dirty="0">
                <a:latin typeface="Arial MT"/>
                <a:cs typeface="Arial MT"/>
              </a:rPr>
              <a:t>more </a:t>
            </a:r>
            <a:r>
              <a:rPr sz="1500" spc="10" dirty="0">
                <a:latin typeface="Arial MT"/>
                <a:cs typeface="Arial MT"/>
              </a:rPr>
              <a:t>detail. </a:t>
            </a:r>
            <a:r>
              <a:rPr sz="1500" dirty="0">
                <a:latin typeface="Arial MT"/>
                <a:cs typeface="Arial MT"/>
              </a:rPr>
              <a:t>If 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necessary,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further</a:t>
            </a:r>
            <a:r>
              <a:rPr sz="1500" spc="1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detail</a:t>
            </a:r>
            <a:r>
              <a:rPr sz="1500" spc="15" dirty="0">
                <a:latin typeface="Arial MT"/>
                <a:cs typeface="Arial MT"/>
              </a:rPr>
              <a:t> </a:t>
            </a:r>
            <a:r>
              <a:rPr sz="1500" spc="25" dirty="0">
                <a:latin typeface="Arial MT"/>
                <a:cs typeface="Arial MT"/>
              </a:rPr>
              <a:t>may</a:t>
            </a:r>
            <a:r>
              <a:rPr sz="1500" spc="30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also</a:t>
            </a:r>
            <a:r>
              <a:rPr sz="1500" spc="2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be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added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to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the</a:t>
            </a:r>
            <a:r>
              <a:rPr sz="1500" spc="1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nonfunctional</a:t>
            </a:r>
            <a:r>
              <a:rPr sz="1500" spc="15" dirty="0">
                <a:latin typeface="Arial MT"/>
                <a:cs typeface="Arial MT"/>
              </a:rPr>
              <a:t> requirements. 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Interfaces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to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other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systems</a:t>
            </a:r>
            <a:r>
              <a:rPr sz="1500" spc="25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may</a:t>
            </a:r>
            <a:r>
              <a:rPr sz="1500" spc="1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be </a:t>
            </a:r>
            <a:r>
              <a:rPr sz="1500" spc="10" dirty="0">
                <a:latin typeface="Arial MT"/>
                <a:cs typeface="Arial MT"/>
              </a:rPr>
              <a:t>defined.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8195" y="2191918"/>
            <a:ext cx="1165225" cy="10648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535"/>
              </a:spcBef>
            </a:pPr>
            <a:r>
              <a:rPr sz="1500" b="1" spc="15" dirty="0">
                <a:solidFill>
                  <a:srgbClr val="FFFFFF"/>
                </a:solidFill>
                <a:latin typeface="Arial"/>
                <a:cs typeface="Arial"/>
              </a:rPr>
              <a:t>Chapter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02699"/>
              </a:lnSpc>
              <a:spcBef>
                <a:spcPts val="395"/>
              </a:spcBef>
            </a:pPr>
            <a:r>
              <a:rPr sz="1500" spc="15" dirty="0">
                <a:latin typeface="Arial MT"/>
                <a:cs typeface="Arial MT"/>
              </a:rPr>
              <a:t>System </a:t>
            </a:r>
            <a:r>
              <a:rPr sz="1500" spc="20" dirty="0">
                <a:latin typeface="Arial MT"/>
                <a:cs typeface="Arial MT"/>
              </a:rPr>
              <a:t> r</a:t>
            </a:r>
            <a:r>
              <a:rPr sz="1500" spc="10" dirty="0">
                <a:latin typeface="Arial MT"/>
                <a:cs typeface="Arial MT"/>
              </a:rPr>
              <a:t>e</a:t>
            </a:r>
            <a:r>
              <a:rPr sz="1500" spc="25" dirty="0">
                <a:latin typeface="Arial MT"/>
                <a:cs typeface="Arial MT"/>
              </a:rPr>
              <a:t>q</a:t>
            </a:r>
            <a:r>
              <a:rPr sz="1500" spc="10" dirty="0">
                <a:latin typeface="Arial MT"/>
                <a:cs typeface="Arial MT"/>
              </a:rPr>
              <a:t>u</a:t>
            </a:r>
            <a:r>
              <a:rPr sz="1500" spc="5" dirty="0">
                <a:latin typeface="Arial MT"/>
                <a:cs typeface="Arial MT"/>
              </a:rPr>
              <a:t>ir</a:t>
            </a:r>
            <a:r>
              <a:rPr sz="1500" spc="25" dirty="0">
                <a:latin typeface="Arial MT"/>
                <a:cs typeface="Arial MT"/>
              </a:rPr>
              <a:t>e</a:t>
            </a:r>
            <a:r>
              <a:rPr sz="1500" spc="40" dirty="0">
                <a:latin typeface="Arial MT"/>
                <a:cs typeface="Arial MT"/>
              </a:rPr>
              <a:t>m</a:t>
            </a:r>
            <a:r>
              <a:rPr sz="1500" spc="10" dirty="0">
                <a:latin typeface="Arial MT"/>
                <a:cs typeface="Arial MT"/>
              </a:rPr>
              <a:t>en</a:t>
            </a:r>
            <a:r>
              <a:rPr sz="1500" spc="25" dirty="0">
                <a:latin typeface="Arial MT"/>
                <a:cs typeface="Arial MT"/>
              </a:rPr>
              <a:t>t</a:t>
            </a:r>
            <a:r>
              <a:rPr sz="1500" spc="10" dirty="0">
                <a:latin typeface="Arial MT"/>
                <a:cs typeface="Arial MT"/>
              </a:rPr>
              <a:t>s  specification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5867" y="3419348"/>
            <a:ext cx="7515859" cy="728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2699"/>
              </a:lnSpc>
              <a:spcBef>
                <a:spcPts val="85"/>
              </a:spcBef>
            </a:pPr>
            <a:r>
              <a:rPr sz="1500" spc="10" dirty="0">
                <a:latin typeface="Arial MT"/>
                <a:cs typeface="Arial MT"/>
              </a:rPr>
              <a:t>This </a:t>
            </a:r>
            <a:r>
              <a:rPr sz="1500" spc="15" dirty="0">
                <a:latin typeface="Arial MT"/>
                <a:cs typeface="Arial MT"/>
              </a:rPr>
              <a:t>might include </a:t>
            </a:r>
            <a:r>
              <a:rPr sz="1500" spc="10" dirty="0">
                <a:latin typeface="Arial MT"/>
                <a:cs typeface="Arial MT"/>
              </a:rPr>
              <a:t>graphical </a:t>
            </a:r>
            <a:r>
              <a:rPr sz="1500" spc="15" dirty="0">
                <a:latin typeface="Arial MT"/>
                <a:cs typeface="Arial MT"/>
              </a:rPr>
              <a:t>system models showing the </a:t>
            </a:r>
            <a:r>
              <a:rPr sz="1500" spc="10" dirty="0">
                <a:latin typeface="Arial MT"/>
                <a:cs typeface="Arial MT"/>
              </a:rPr>
              <a:t>relationships </a:t>
            </a:r>
            <a:r>
              <a:rPr sz="1500" spc="15" dirty="0">
                <a:latin typeface="Arial MT"/>
                <a:cs typeface="Arial MT"/>
              </a:rPr>
              <a:t>between the 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system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components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and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the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system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and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its</a:t>
            </a:r>
            <a:r>
              <a:rPr sz="1500" spc="1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environment.</a:t>
            </a:r>
            <a:r>
              <a:rPr sz="1500" spc="15" dirty="0">
                <a:latin typeface="Arial MT"/>
                <a:cs typeface="Arial MT"/>
              </a:rPr>
              <a:t> Examples  </a:t>
            </a:r>
            <a:r>
              <a:rPr sz="1500" spc="10" dirty="0">
                <a:latin typeface="Arial MT"/>
                <a:cs typeface="Arial MT"/>
              </a:rPr>
              <a:t>of  possible </a:t>
            </a:r>
            <a:r>
              <a:rPr sz="1500" spc="15" dirty="0">
                <a:latin typeface="Arial MT"/>
                <a:cs typeface="Arial MT"/>
              </a:rPr>
              <a:t> models</a:t>
            </a:r>
            <a:r>
              <a:rPr sz="1500" spc="1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are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object</a:t>
            </a:r>
            <a:r>
              <a:rPr sz="1500" spc="15" dirty="0">
                <a:latin typeface="Arial MT"/>
                <a:cs typeface="Arial MT"/>
              </a:rPr>
              <a:t> models,</a:t>
            </a:r>
            <a:r>
              <a:rPr sz="1500" spc="3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data-flow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models,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or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semantic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data models.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195" y="3419348"/>
            <a:ext cx="136017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" dirty="0">
                <a:latin typeface="Arial MT"/>
                <a:cs typeface="Arial MT"/>
              </a:rPr>
              <a:t>System</a:t>
            </a:r>
            <a:r>
              <a:rPr sz="1500" spc="-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models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5867" y="4411471"/>
            <a:ext cx="7515859" cy="9639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2699"/>
              </a:lnSpc>
              <a:spcBef>
                <a:spcPts val="85"/>
              </a:spcBef>
            </a:pPr>
            <a:r>
              <a:rPr sz="1500" spc="10" dirty="0">
                <a:latin typeface="Arial MT"/>
                <a:cs typeface="Arial MT"/>
              </a:rPr>
              <a:t>This should describe </a:t>
            </a:r>
            <a:r>
              <a:rPr sz="1500" spc="15" dirty="0">
                <a:latin typeface="Arial MT"/>
                <a:cs typeface="Arial MT"/>
              </a:rPr>
              <a:t>the fundamental assumptions on </a:t>
            </a:r>
            <a:r>
              <a:rPr sz="1500" spc="10" dirty="0">
                <a:latin typeface="Arial MT"/>
                <a:cs typeface="Arial MT"/>
              </a:rPr>
              <a:t>which the </a:t>
            </a:r>
            <a:r>
              <a:rPr sz="1500" spc="15" dirty="0">
                <a:latin typeface="Arial MT"/>
                <a:cs typeface="Arial MT"/>
              </a:rPr>
              <a:t>system </a:t>
            </a:r>
            <a:r>
              <a:rPr sz="1500" spc="10" dirty="0">
                <a:latin typeface="Arial MT"/>
                <a:cs typeface="Arial MT"/>
              </a:rPr>
              <a:t>is </a:t>
            </a:r>
            <a:r>
              <a:rPr sz="1500" spc="15" dirty="0">
                <a:latin typeface="Arial MT"/>
                <a:cs typeface="Arial MT"/>
              </a:rPr>
              <a:t>based, and </a:t>
            </a:r>
            <a:r>
              <a:rPr sz="1500" spc="20" dirty="0">
                <a:latin typeface="Arial MT"/>
                <a:cs typeface="Arial MT"/>
              </a:rPr>
              <a:t> any </a:t>
            </a:r>
            <a:r>
              <a:rPr sz="1500" spc="10" dirty="0">
                <a:latin typeface="Arial MT"/>
                <a:cs typeface="Arial MT"/>
              </a:rPr>
              <a:t>anticipated </a:t>
            </a:r>
            <a:r>
              <a:rPr sz="1500" spc="15" dirty="0">
                <a:latin typeface="Arial MT"/>
                <a:cs typeface="Arial MT"/>
              </a:rPr>
              <a:t>changes due to hardware </a:t>
            </a:r>
            <a:r>
              <a:rPr sz="1500" spc="10" dirty="0">
                <a:latin typeface="Arial MT"/>
                <a:cs typeface="Arial MT"/>
              </a:rPr>
              <a:t>evolution, </a:t>
            </a:r>
            <a:r>
              <a:rPr sz="1500" spc="15" dirty="0">
                <a:latin typeface="Arial MT"/>
                <a:cs typeface="Arial MT"/>
              </a:rPr>
              <a:t>changing user needs, and so on. 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This section is </a:t>
            </a:r>
            <a:r>
              <a:rPr sz="1500" spc="15" dirty="0">
                <a:latin typeface="Arial MT"/>
                <a:cs typeface="Arial MT"/>
              </a:rPr>
              <a:t>useful </a:t>
            </a:r>
            <a:r>
              <a:rPr sz="1500" spc="10" dirty="0">
                <a:latin typeface="Arial MT"/>
                <a:cs typeface="Arial MT"/>
              </a:rPr>
              <a:t>for system designers as </a:t>
            </a:r>
            <a:r>
              <a:rPr sz="1500" spc="5" dirty="0">
                <a:latin typeface="Arial MT"/>
                <a:cs typeface="Arial MT"/>
              </a:rPr>
              <a:t>it </a:t>
            </a:r>
            <a:r>
              <a:rPr sz="1500" spc="25" dirty="0">
                <a:latin typeface="Arial MT"/>
                <a:cs typeface="Arial MT"/>
              </a:rPr>
              <a:t>may </a:t>
            </a:r>
            <a:r>
              <a:rPr sz="1500" spc="10" dirty="0">
                <a:latin typeface="Arial MT"/>
                <a:cs typeface="Arial MT"/>
              </a:rPr>
              <a:t>help </a:t>
            </a:r>
            <a:r>
              <a:rPr sz="1500" spc="15" dirty="0">
                <a:latin typeface="Arial MT"/>
                <a:cs typeface="Arial MT"/>
              </a:rPr>
              <a:t>them avoid </a:t>
            </a:r>
            <a:r>
              <a:rPr sz="1500" spc="10" dirty="0">
                <a:latin typeface="Arial MT"/>
                <a:cs typeface="Arial MT"/>
              </a:rPr>
              <a:t>design </a:t>
            </a:r>
            <a:r>
              <a:rPr sz="1500" spc="15" dirty="0">
                <a:latin typeface="Arial MT"/>
                <a:cs typeface="Arial MT"/>
              </a:rPr>
              <a:t>decisions </a:t>
            </a:r>
            <a:r>
              <a:rPr sz="1500" spc="2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that </a:t>
            </a:r>
            <a:r>
              <a:rPr sz="1500" spc="5" dirty="0">
                <a:latin typeface="Arial MT"/>
                <a:cs typeface="Arial MT"/>
              </a:rPr>
              <a:t>would</a:t>
            </a:r>
            <a:r>
              <a:rPr sz="1500" spc="5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constrain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likely</a:t>
            </a:r>
            <a:r>
              <a:rPr sz="1500" spc="2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future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changes</a:t>
            </a:r>
            <a:r>
              <a:rPr sz="1500" spc="10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to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the </a:t>
            </a:r>
            <a:r>
              <a:rPr sz="1500" spc="10" dirty="0">
                <a:latin typeface="Arial MT"/>
                <a:cs typeface="Arial MT"/>
              </a:rPr>
              <a:t>system.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195" y="4411471"/>
            <a:ext cx="151130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" dirty="0">
                <a:latin typeface="Arial MT"/>
                <a:cs typeface="Arial MT"/>
              </a:rPr>
              <a:t>System evolution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5867" y="5627624"/>
            <a:ext cx="7512684" cy="4946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85"/>
              </a:spcBef>
            </a:pPr>
            <a:r>
              <a:rPr sz="1500" spc="15" dirty="0">
                <a:latin typeface="Arial MT"/>
                <a:cs typeface="Arial MT"/>
              </a:rPr>
              <a:t>Several</a:t>
            </a:r>
            <a:r>
              <a:rPr sz="1500" spc="27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indexes</a:t>
            </a:r>
            <a:r>
              <a:rPr sz="1500" spc="275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to</a:t>
            </a:r>
            <a:r>
              <a:rPr sz="1500" spc="26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the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document</a:t>
            </a:r>
            <a:r>
              <a:rPr sz="1500" spc="265" dirty="0">
                <a:latin typeface="Arial MT"/>
                <a:cs typeface="Arial MT"/>
              </a:rPr>
              <a:t> </a:t>
            </a:r>
            <a:r>
              <a:rPr sz="1500" spc="25" dirty="0">
                <a:latin typeface="Arial MT"/>
                <a:cs typeface="Arial MT"/>
              </a:rPr>
              <a:t>may</a:t>
            </a:r>
            <a:r>
              <a:rPr sz="1500" spc="24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be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included.</a:t>
            </a:r>
            <a:r>
              <a:rPr sz="1500" spc="295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As</a:t>
            </a:r>
            <a:r>
              <a:rPr sz="1500" spc="27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well</a:t>
            </a:r>
            <a:r>
              <a:rPr sz="1500" spc="275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as</a:t>
            </a:r>
            <a:r>
              <a:rPr sz="1500" spc="275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a</a:t>
            </a:r>
            <a:r>
              <a:rPr sz="1500" spc="28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normal</a:t>
            </a:r>
            <a:r>
              <a:rPr sz="1500" spc="28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alphabetic </a:t>
            </a:r>
            <a:r>
              <a:rPr sz="1500" spc="-40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index,</a:t>
            </a:r>
            <a:r>
              <a:rPr sz="1500" spc="3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there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may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be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an </a:t>
            </a:r>
            <a:r>
              <a:rPr sz="1500" spc="10" dirty="0">
                <a:latin typeface="Arial MT"/>
                <a:cs typeface="Arial MT"/>
              </a:rPr>
              <a:t>index</a:t>
            </a:r>
            <a:r>
              <a:rPr sz="1500" spc="30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of</a:t>
            </a:r>
            <a:r>
              <a:rPr sz="1500" spc="15" dirty="0">
                <a:latin typeface="Arial MT"/>
                <a:cs typeface="Arial MT"/>
              </a:rPr>
              <a:t> diagrams,</a:t>
            </a:r>
            <a:r>
              <a:rPr sz="1500" dirty="0">
                <a:latin typeface="Arial MT"/>
                <a:cs typeface="Arial MT"/>
              </a:rPr>
              <a:t> </a:t>
            </a:r>
            <a:r>
              <a:rPr sz="1500" spc="20" dirty="0">
                <a:latin typeface="Arial MT"/>
                <a:cs typeface="Arial MT"/>
              </a:rPr>
              <a:t>an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index</a:t>
            </a:r>
            <a:r>
              <a:rPr sz="1500" spc="2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of</a:t>
            </a:r>
            <a:r>
              <a:rPr sz="1500" spc="1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functions,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spc="15" dirty="0">
                <a:latin typeface="Arial MT"/>
                <a:cs typeface="Arial MT"/>
              </a:rPr>
              <a:t>and so</a:t>
            </a:r>
            <a:r>
              <a:rPr sz="1500" spc="5" dirty="0">
                <a:latin typeface="Arial MT"/>
                <a:cs typeface="Arial MT"/>
              </a:rPr>
              <a:t> </a:t>
            </a:r>
            <a:r>
              <a:rPr sz="1500" spc="10" dirty="0">
                <a:latin typeface="Arial MT"/>
                <a:cs typeface="Arial MT"/>
              </a:rPr>
              <a:t>on.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195" y="5627624"/>
            <a:ext cx="50355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10" dirty="0">
                <a:latin typeface="Arial MT"/>
                <a:cs typeface="Arial MT"/>
              </a:rPr>
              <a:t>I</a:t>
            </a:r>
            <a:r>
              <a:rPr sz="1500" spc="25" dirty="0">
                <a:latin typeface="Arial MT"/>
                <a:cs typeface="Arial MT"/>
              </a:rPr>
              <a:t>n</a:t>
            </a:r>
            <a:r>
              <a:rPr sz="1500" spc="10" dirty="0">
                <a:latin typeface="Arial MT"/>
                <a:cs typeface="Arial MT"/>
              </a:rPr>
              <a:t>d</a:t>
            </a:r>
            <a:r>
              <a:rPr sz="1500" spc="25" dirty="0">
                <a:latin typeface="Arial MT"/>
                <a:cs typeface="Arial MT"/>
              </a:rPr>
              <a:t>e</a:t>
            </a:r>
            <a:r>
              <a:rPr sz="1500" spc="15" dirty="0">
                <a:latin typeface="Arial MT"/>
                <a:cs typeface="Arial MT"/>
              </a:rPr>
              <a:t>x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16" name="object 16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354" y="215920"/>
              <a:ext cx="8490001" cy="4836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6134" y="818502"/>
              <a:ext cx="2600431" cy="362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1365" y="973352"/>
            <a:ext cx="151257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15" dirty="0">
                <a:solidFill>
                  <a:srgbClr val="16365D"/>
                </a:solidFill>
              </a:rPr>
              <a:t>2.</a:t>
            </a:r>
            <a:r>
              <a:rPr sz="3050" spc="-80" dirty="0">
                <a:solidFill>
                  <a:srgbClr val="16365D"/>
                </a:solidFill>
              </a:rPr>
              <a:t> </a:t>
            </a:r>
            <a:r>
              <a:rPr sz="3050" spc="15" dirty="0">
                <a:solidFill>
                  <a:srgbClr val="16365D"/>
                </a:solidFill>
              </a:rPr>
              <a:t>Design</a:t>
            </a:r>
            <a:endParaRPr sz="3050"/>
          </a:p>
        </p:txBody>
      </p:sp>
      <p:grpSp>
        <p:nvGrpSpPr>
          <p:cNvPr id="3" name="object 3"/>
          <p:cNvGrpSpPr/>
          <p:nvPr/>
        </p:nvGrpSpPr>
        <p:grpSpPr>
          <a:xfrm>
            <a:off x="3717035" y="1219200"/>
            <a:ext cx="2920365" cy="5171440"/>
            <a:chOff x="3717035" y="1219200"/>
            <a:chExt cx="2920365" cy="5171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8496" y="1470659"/>
              <a:ext cx="2417063" cy="46680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17023" y="1219199"/>
              <a:ext cx="2920365" cy="5171440"/>
            </a:xfrm>
            <a:custGeom>
              <a:avLst/>
              <a:gdLst/>
              <a:ahLst/>
              <a:cxnLst/>
              <a:rect l="l" t="t" r="r" b="b"/>
              <a:pathLst>
                <a:path w="2920365" h="5171440">
                  <a:moveTo>
                    <a:pt x="2718828" y="251472"/>
                  </a:moveTo>
                  <a:lnTo>
                    <a:pt x="2668536" y="251472"/>
                  </a:lnTo>
                  <a:lnTo>
                    <a:pt x="2668536" y="4919472"/>
                  </a:lnTo>
                  <a:lnTo>
                    <a:pt x="2718828" y="4919472"/>
                  </a:lnTo>
                  <a:lnTo>
                    <a:pt x="2718828" y="251472"/>
                  </a:lnTo>
                  <a:close/>
                </a:path>
                <a:path w="2920365" h="5171440">
                  <a:moveTo>
                    <a:pt x="2718828" y="200660"/>
                  </a:moveTo>
                  <a:lnTo>
                    <a:pt x="201168" y="200660"/>
                  </a:lnTo>
                  <a:lnTo>
                    <a:pt x="201168" y="251460"/>
                  </a:lnTo>
                  <a:lnTo>
                    <a:pt x="201168" y="4919980"/>
                  </a:lnTo>
                  <a:lnTo>
                    <a:pt x="201168" y="4969510"/>
                  </a:lnTo>
                  <a:lnTo>
                    <a:pt x="2718828" y="4969510"/>
                  </a:lnTo>
                  <a:lnTo>
                    <a:pt x="2718828" y="4919980"/>
                  </a:lnTo>
                  <a:lnTo>
                    <a:pt x="251460" y="4919980"/>
                  </a:lnTo>
                  <a:lnTo>
                    <a:pt x="251460" y="251460"/>
                  </a:lnTo>
                  <a:lnTo>
                    <a:pt x="2718828" y="251460"/>
                  </a:lnTo>
                  <a:lnTo>
                    <a:pt x="2718828" y="200660"/>
                  </a:lnTo>
                  <a:close/>
                </a:path>
                <a:path w="2920365" h="5171440">
                  <a:moveTo>
                    <a:pt x="2919984" y="0"/>
                  </a:moveTo>
                  <a:lnTo>
                    <a:pt x="0" y="0"/>
                  </a:lnTo>
                  <a:lnTo>
                    <a:pt x="0" y="151130"/>
                  </a:lnTo>
                  <a:lnTo>
                    <a:pt x="0" y="5020310"/>
                  </a:lnTo>
                  <a:lnTo>
                    <a:pt x="0" y="5171440"/>
                  </a:lnTo>
                  <a:lnTo>
                    <a:pt x="2919984" y="5171440"/>
                  </a:lnTo>
                  <a:lnTo>
                    <a:pt x="2919984" y="5020310"/>
                  </a:lnTo>
                  <a:lnTo>
                    <a:pt x="150876" y="5020310"/>
                  </a:lnTo>
                  <a:lnTo>
                    <a:pt x="150876" y="151130"/>
                  </a:lnTo>
                  <a:lnTo>
                    <a:pt x="2769108" y="151130"/>
                  </a:lnTo>
                  <a:lnTo>
                    <a:pt x="2769108" y="5020056"/>
                  </a:lnTo>
                  <a:lnTo>
                    <a:pt x="2919984" y="5020056"/>
                  </a:lnTo>
                  <a:lnTo>
                    <a:pt x="2919984" y="151130"/>
                  </a:lnTo>
                  <a:lnTo>
                    <a:pt x="2919984" y="150888"/>
                  </a:lnTo>
                  <a:lnTo>
                    <a:pt x="2919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72475" y="6670022"/>
            <a:ext cx="3665854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dirty="0">
                <a:solidFill>
                  <a:srgbClr val="7E7E7E"/>
                </a:solidFill>
                <a:latin typeface="Calibri"/>
                <a:cs typeface="Calibri"/>
              </a:rPr>
              <a:t>Planning</a:t>
            </a:r>
            <a:r>
              <a:rPr sz="23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00" spc="1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3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7E7E7E"/>
                </a:solidFill>
                <a:latin typeface="Calibri"/>
                <a:cs typeface="Calibri"/>
              </a:rPr>
              <a:t>software</a:t>
            </a:r>
            <a:r>
              <a:rPr sz="23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7E7E7E"/>
                </a:solidFill>
                <a:latin typeface="Calibri"/>
                <a:cs typeface="Calibri"/>
              </a:rPr>
              <a:t>solution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769" y="1805459"/>
            <a:ext cx="8533765" cy="39096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90525" marR="381000" indent="-378460">
              <a:lnSpc>
                <a:spcPct val="80500"/>
              </a:lnSpc>
              <a:spcBef>
                <a:spcPts val="815"/>
              </a:spcBef>
            </a:pPr>
            <a:r>
              <a:rPr sz="2950" dirty="0">
                <a:solidFill>
                  <a:srgbClr val="16365D"/>
                </a:solidFill>
                <a:latin typeface="Calibri"/>
                <a:cs typeface="Calibri"/>
              </a:rPr>
              <a:t>Software</a:t>
            </a:r>
            <a:r>
              <a:rPr sz="2950" spc="-6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16365D"/>
                </a:solidFill>
                <a:latin typeface="Calibri"/>
                <a:cs typeface="Calibri"/>
              </a:rPr>
              <a:t>design is</a:t>
            </a:r>
            <a:r>
              <a:rPr sz="2950" spc="-1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16365D"/>
                </a:solidFill>
                <a:latin typeface="Calibri"/>
                <a:cs typeface="Calibri"/>
              </a:rPr>
              <a:t>an</a:t>
            </a:r>
            <a:r>
              <a:rPr sz="2950" spc="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2950" spc="-15" dirty="0">
                <a:solidFill>
                  <a:srgbClr val="16365D"/>
                </a:solidFill>
                <a:latin typeface="Calibri"/>
                <a:cs typeface="Calibri"/>
              </a:rPr>
              <a:t>iterative</a:t>
            </a:r>
            <a:r>
              <a:rPr sz="2950" spc="-3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16365D"/>
                </a:solidFill>
                <a:latin typeface="Calibri"/>
                <a:cs typeface="Calibri"/>
              </a:rPr>
              <a:t>process</a:t>
            </a:r>
            <a:r>
              <a:rPr sz="2950" spc="-4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16365D"/>
                </a:solidFill>
                <a:latin typeface="Calibri"/>
                <a:cs typeface="Calibri"/>
              </a:rPr>
              <a:t>through</a:t>
            </a:r>
            <a:r>
              <a:rPr sz="2950" spc="5" dirty="0">
                <a:solidFill>
                  <a:srgbClr val="16365D"/>
                </a:solidFill>
                <a:latin typeface="Calibri"/>
                <a:cs typeface="Calibri"/>
              </a:rPr>
              <a:t> which </a:t>
            </a:r>
            <a:r>
              <a:rPr sz="2950" spc="-65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16365D"/>
                </a:solidFill>
                <a:latin typeface="Calibri"/>
                <a:cs typeface="Calibri"/>
              </a:rPr>
              <a:t>requirements </a:t>
            </a:r>
            <a:r>
              <a:rPr sz="2950" spc="-10" dirty="0">
                <a:solidFill>
                  <a:srgbClr val="16365D"/>
                </a:solidFill>
                <a:latin typeface="Calibri"/>
                <a:cs typeface="Calibri"/>
              </a:rPr>
              <a:t>are </a:t>
            </a:r>
            <a:r>
              <a:rPr sz="2950" spc="-5" dirty="0">
                <a:solidFill>
                  <a:srgbClr val="16365D"/>
                </a:solidFill>
                <a:latin typeface="Calibri"/>
                <a:cs typeface="Calibri"/>
              </a:rPr>
              <a:t>translated </a:t>
            </a:r>
            <a:r>
              <a:rPr sz="2950" spc="-10" dirty="0">
                <a:solidFill>
                  <a:srgbClr val="16365D"/>
                </a:solidFill>
                <a:latin typeface="Calibri"/>
                <a:cs typeface="Calibri"/>
              </a:rPr>
              <a:t>into </a:t>
            </a:r>
            <a:r>
              <a:rPr sz="2950" spc="10" dirty="0">
                <a:solidFill>
                  <a:srgbClr val="16365D"/>
                </a:solidFill>
                <a:latin typeface="Calibri"/>
                <a:cs typeface="Calibri"/>
              </a:rPr>
              <a:t>a </a:t>
            </a:r>
            <a:r>
              <a:rPr sz="2950" spc="5" dirty="0">
                <a:solidFill>
                  <a:srgbClr val="16365D"/>
                </a:solidFill>
                <a:latin typeface="Calibri"/>
                <a:cs typeface="Calibri"/>
              </a:rPr>
              <a:t>blueprint </a:t>
            </a:r>
            <a:r>
              <a:rPr sz="2950" spc="-5" dirty="0">
                <a:solidFill>
                  <a:srgbClr val="16365D"/>
                </a:solidFill>
                <a:latin typeface="Calibri"/>
                <a:cs typeface="Calibri"/>
              </a:rPr>
              <a:t>for </a:t>
            </a:r>
            <a:r>
              <a:rPr sz="2950" dirty="0">
                <a:solidFill>
                  <a:srgbClr val="16365D"/>
                </a:solidFill>
                <a:latin typeface="Calibri"/>
                <a:cs typeface="Calibri"/>
              </a:rPr>
              <a:t> constructing</a:t>
            </a:r>
            <a:r>
              <a:rPr sz="2950" spc="-5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16365D"/>
                </a:solidFill>
                <a:latin typeface="Calibri"/>
                <a:cs typeface="Calibri"/>
              </a:rPr>
              <a:t>the</a:t>
            </a:r>
            <a:r>
              <a:rPr sz="2950" spc="-5" dirty="0">
                <a:solidFill>
                  <a:srgbClr val="16365D"/>
                </a:solidFill>
                <a:latin typeface="Calibri"/>
                <a:cs typeface="Calibri"/>
              </a:rPr>
              <a:t> software.</a:t>
            </a:r>
            <a:endParaRPr sz="2950" dirty="0">
              <a:latin typeface="Calibri"/>
              <a:cs typeface="Calibri"/>
            </a:endParaRPr>
          </a:p>
          <a:p>
            <a:pPr marL="390525" marR="1042669" indent="-378460">
              <a:lnSpc>
                <a:spcPts val="3200"/>
              </a:lnSpc>
              <a:spcBef>
                <a:spcPts val="700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950" spc="-20" dirty="0">
                <a:solidFill>
                  <a:srgbClr val="001F60"/>
                </a:solidFill>
                <a:latin typeface="Calibri"/>
                <a:cs typeface="Calibri"/>
              </a:rPr>
              <a:t>Initially,</a:t>
            </a:r>
            <a:r>
              <a:rPr sz="2950" spc="-1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the</a:t>
            </a:r>
            <a:r>
              <a:rPr sz="2950" spc="-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blueprint</a:t>
            </a:r>
            <a:r>
              <a:rPr sz="2950" spc="-3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001F60"/>
                </a:solidFill>
                <a:latin typeface="Calibri"/>
                <a:cs typeface="Calibri"/>
              </a:rPr>
              <a:t>depicts</a:t>
            </a:r>
            <a:r>
              <a:rPr sz="2950" spc="-2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a</a:t>
            </a:r>
            <a:r>
              <a:rPr sz="2950" spc="-1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holistic</a:t>
            </a:r>
            <a:r>
              <a:rPr sz="2950" spc="-2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view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of </a:t>
            </a:r>
            <a:r>
              <a:rPr sz="2950" spc="-65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001F60"/>
                </a:solidFill>
                <a:latin typeface="Calibri"/>
                <a:cs typeface="Calibri"/>
              </a:rPr>
              <a:t>software.</a:t>
            </a:r>
            <a:endParaRPr sz="2950" dirty="0">
              <a:latin typeface="Calibri"/>
              <a:cs typeface="Calibri"/>
            </a:endParaRPr>
          </a:p>
          <a:p>
            <a:pPr marL="390525" marR="5080" indent="-378460">
              <a:lnSpc>
                <a:spcPts val="3229"/>
              </a:lnSpc>
              <a:spcBef>
                <a:spcPts val="70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950" spc="5" dirty="0">
                <a:solidFill>
                  <a:srgbClr val="001F60"/>
                </a:solidFill>
                <a:latin typeface="Calibri"/>
                <a:cs typeface="Calibri"/>
              </a:rPr>
              <a:t>During 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the </a:t>
            </a:r>
            <a:r>
              <a:rPr sz="2950" spc="5" dirty="0">
                <a:solidFill>
                  <a:srgbClr val="001F60"/>
                </a:solidFill>
                <a:latin typeface="Calibri"/>
                <a:cs typeface="Calibri"/>
              </a:rPr>
              <a:t>design 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process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the </a:t>
            </a:r>
            <a:r>
              <a:rPr sz="2950" spc="-5" dirty="0">
                <a:solidFill>
                  <a:srgbClr val="001F60"/>
                </a:solidFill>
                <a:latin typeface="Calibri"/>
                <a:cs typeface="Calibri"/>
              </a:rPr>
              <a:t>software 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specifications </a:t>
            </a:r>
            <a:r>
              <a:rPr sz="2950" spc="-65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-10" dirty="0">
                <a:solidFill>
                  <a:srgbClr val="001F60"/>
                </a:solidFill>
                <a:latin typeface="Calibri"/>
                <a:cs typeface="Calibri"/>
              </a:rPr>
              <a:t>are transformed</a:t>
            </a:r>
            <a:r>
              <a:rPr sz="2950" spc="-3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-10" dirty="0">
                <a:solidFill>
                  <a:srgbClr val="001F60"/>
                </a:solidFill>
                <a:latin typeface="Calibri"/>
                <a:cs typeface="Calibri"/>
              </a:rPr>
              <a:t>into</a:t>
            </a:r>
            <a:r>
              <a:rPr sz="2950" spc="-3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design</a:t>
            </a:r>
            <a:r>
              <a:rPr sz="2950" spc="-3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models</a:t>
            </a:r>
            <a:r>
              <a:rPr sz="2950" spc="-2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001F60"/>
                </a:solidFill>
                <a:latin typeface="Calibri"/>
                <a:cs typeface="Calibri"/>
              </a:rPr>
              <a:t>.</a:t>
            </a:r>
            <a:endParaRPr sz="2950" dirty="0">
              <a:latin typeface="Calibri"/>
              <a:cs typeface="Calibri"/>
            </a:endParaRPr>
          </a:p>
          <a:p>
            <a:pPr marL="390525" marR="365760" indent="-378460">
              <a:lnSpc>
                <a:spcPts val="3200"/>
              </a:lnSpc>
              <a:spcBef>
                <a:spcPts val="695"/>
              </a:spcBef>
              <a:buClr>
                <a:srgbClr val="001F60"/>
              </a:buClr>
              <a:buFont typeface="Arial MT"/>
              <a:buChar char="•"/>
              <a:tabLst>
                <a:tab pos="475615" algn="l"/>
                <a:tab pos="476250" algn="l"/>
              </a:tabLst>
            </a:pPr>
            <a:r>
              <a:rPr sz="2950" spc="5" dirty="0">
                <a:solidFill>
                  <a:srgbClr val="001F60"/>
                </a:solidFill>
                <a:latin typeface="Calibri"/>
                <a:cs typeface="Calibri"/>
              </a:rPr>
              <a:t>Models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describe</a:t>
            </a:r>
            <a:r>
              <a:rPr sz="2950" spc="-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the</a:t>
            </a:r>
            <a:r>
              <a:rPr sz="2950" spc="-6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details</a:t>
            </a:r>
            <a:r>
              <a:rPr sz="2950" spc="-2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of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001F60"/>
                </a:solidFill>
                <a:latin typeface="Calibri"/>
                <a:cs typeface="Calibri"/>
              </a:rPr>
              <a:t>the</a:t>
            </a:r>
            <a:r>
              <a:rPr sz="2950" spc="-3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001F60"/>
                </a:solidFill>
                <a:latin typeface="Calibri"/>
                <a:cs typeface="Calibri"/>
              </a:rPr>
              <a:t>data</a:t>
            </a:r>
            <a:r>
              <a:rPr sz="2950" spc="-1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001F60"/>
                </a:solidFill>
                <a:latin typeface="Calibri"/>
                <a:cs typeface="Calibri"/>
              </a:rPr>
              <a:t>structures, </a:t>
            </a:r>
            <a:r>
              <a:rPr sz="2950" spc="-65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-15" dirty="0">
                <a:solidFill>
                  <a:srgbClr val="001F60"/>
                </a:solidFill>
                <a:latin typeface="Calibri"/>
                <a:cs typeface="Calibri"/>
              </a:rPr>
              <a:t>system</a:t>
            </a:r>
            <a:r>
              <a:rPr sz="2950" spc="-4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001F60"/>
                </a:solidFill>
                <a:latin typeface="Calibri"/>
                <a:cs typeface="Calibri"/>
              </a:rPr>
              <a:t>architecture,</a:t>
            </a:r>
            <a:r>
              <a:rPr sz="2950" spc="-1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-10" dirty="0">
                <a:solidFill>
                  <a:srgbClr val="001F60"/>
                </a:solidFill>
                <a:latin typeface="Calibri"/>
                <a:cs typeface="Calibri"/>
              </a:rPr>
              <a:t>interface,</a:t>
            </a:r>
            <a:r>
              <a:rPr sz="2950" spc="-1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001F60"/>
                </a:solidFill>
                <a:latin typeface="Calibri"/>
                <a:cs typeface="Calibri"/>
              </a:rPr>
              <a:t>and</a:t>
            </a:r>
            <a:r>
              <a:rPr sz="2950" spc="-3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001F60"/>
                </a:solidFill>
                <a:latin typeface="Calibri"/>
                <a:cs typeface="Calibri"/>
              </a:rPr>
              <a:t>components.</a:t>
            </a:r>
            <a:endParaRPr sz="29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5638" y="510463"/>
              <a:ext cx="4336176" cy="490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619" y="1494559"/>
            <a:ext cx="8637270" cy="488274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90525" marR="1130935" indent="-378460">
              <a:lnSpc>
                <a:spcPts val="3800"/>
              </a:lnSpc>
              <a:spcBef>
                <a:spcPts val="575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In</a:t>
            </a:r>
            <a:r>
              <a:rPr sz="3500" spc="2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this</a:t>
            </a:r>
            <a:r>
              <a:rPr sz="3500" spc="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concept,</a:t>
            </a:r>
            <a:r>
              <a:rPr sz="3500" spc="1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001F60"/>
                </a:solidFill>
                <a:latin typeface="Calibri"/>
                <a:cs typeface="Calibri"/>
              </a:rPr>
              <a:t>software</a:t>
            </a:r>
            <a:r>
              <a:rPr sz="3500" spc="2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001F60"/>
                </a:solidFill>
                <a:latin typeface="Calibri"/>
                <a:cs typeface="Calibri"/>
              </a:rPr>
              <a:t>is divided</a:t>
            </a:r>
            <a:r>
              <a:rPr sz="3500" spc="2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001F60"/>
                </a:solidFill>
                <a:latin typeface="Calibri"/>
                <a:cs typeface="Calibri"/>
              </a:rPr>
              <a:t>into </a:t>
            </a:r>
            <a:r>
              <a:rPr sz="3500" spc="-77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001F60"/>
                </a:solidFill>
                <a:latin typeface="Calibri"/>
                <a:cs typeface="Calibri"/>
              </a:rPr>
              <a:t>separately</a:t>
            </a:r>
            <a:r>
              <a:rPr sz="3500" spc="3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001F60"/>
                </a:solidFill>
                <a:latin typeface="Calibri"/>
                <a:cs typeface="Calibri"/>
              </a:rPr>
              <a:t>named</a:t>
            </a:r>
            <a:r>
              <a:rPr sz="3500" spc="3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10" dirty="0">
                <a:solidFill>
                  <a:srgbClr val="001F60"/>
                </a:solidFill>
                <a:latin typeface="Calibri"/>
                <a:cs typeface="Calibri"/>
              </a:rPr>
              <a:t>and</a:t>
            </a:r>
            <a:r>
              <a:rPr sz="3500" spc="3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001F60"/>
                </a:solidFill>
                <a:latin typeface="Calibri"/>
                <a:cs typeface="Calibri"/>
              </a:rPr>
              <a:t>addressable 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 components</a:t>
            </a:r>
            <a:r>
              <a:rPr sz="3500" spc="4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001F60"/>
                </a:solidFill>
                <a:latin typeface="Calibri"/>
                <a:cs typeface="Calibri"/>
              </a:rPr>
              <a:t>called </a:t>
            </a:r>
            <a:r>
              <a:rPr sz="3500" spc="5" dirty="0">
                <a:solidFill>
                  <a:srgbClr val="001F60"/>
                </a:solidFill>
                <a:latin typeface="Calibri"/>
                <a:cs typeface="Calibri"/>
              </a:rPr>
              <a:t>modules</a:t>
            </a:r>
            <a:endParaRPr sz="3500" dirty="0">
              <a:latin typeface="Calibri"/>
              <a:cs typeface="Calibri"/>
            </a:endParaRPr>
          </a:p>
          <a:p>
            <a:pPr marL="390525" marR="5080" indent="-378460">
              <a:lnSpc>
                <a:spcPts val="3800"/>
              </a:lnSpc>
              <a:spcBef>
                <a:spcPts val="850"/>
              </a:spcBef>
              <a:buClr>
                <a:srgbClr val="001F60"/>
              </a:buClr>
              <a:buFont typeface="Arial MT"/>
              <a:buChar char="•"/>
              <a:tabLst>
                <a:tab pos="490855" algn="l"/>
                <a:tab pos="491490" algn="l"/>
              </a:tabLst>
            </a:pPr>
            <a:r>
              <a:rPr sz="3500" spc="-10" dirty="0">
                <a:solidFill>
                  <a:srgbClr val="001F60"/>
                </a:solidFill>
                <a:latin typeface="Calibri"/>
                <a:cs typeface="Calibri"/>
              </a:rPr>
              <a:t>Follows</a:t>
            </a:r>
            <a:r>
              <a:rPr sz="3500" spc="4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001F60"/>
                </a:solidFill>
                <a:latin typeface="Calibri"/>
                <a:cs typeface="Calibri"/>
              </a:rPr>
              <a:t>“divide</a:t>
            </a:r>
            <a:r>
              <a:rPr sz="3500" spc="2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10" dirty="0">
                <a:solidFill>
                  <a:srgbClr val="001F60"/>
                </a:solidFill>
                <a:latin typeface="Calibri"/>
                <a:cs typeface="Calibri"/>
              </a:rPr>
              <a:t>and</a:t>
            </a:r>
            <a:r>
              <a:rPr sz="3500" spc="3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20" dirty="0">
                <a:solidFill>
                  <a:srgbClr val="001F60"/>
                </a:solidFill>
                <a:latin typeface="Calibri"/>
                <a:cs typeface="Calibri"/>
              </a:rPr>
              <a:t>conquer” 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concept,</a:t>
            </a:r>
            <a:r>
              <a:rPr sz="3500" spc="-2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001F60"/>
                </a:solidFill>
                <a:latin typeface="Calibri"/>
                <a:cs typeface="Calibri"/>
              </a:rPr>
              <a:t>a </a:t>
            </a:r>
            <a:r>
              <a:rPr sz="3500" spc="1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001F60"/>
                </a:solidFill>
                <a:latin typeface="Calibri"/>
                <a:cs typeface="Calibri"/>
              </a:rPr>
              <a:t>complex</a:t>
            </a:r>
            <a:r>
              <a:rPr sz="3500" spc="3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001F60"/>
                </a:solidFill>
                <a:latin typeface="Calibri"/>
                <a:cs typeface="Calibri"/>
              </a:rPr>
              <a:t>problem</a:t>
            </a:r>
            <a:r>
              <a:rPr sz="3500" spc="5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001F60"/>
                </a:solidFill>
                <a:latin typeface="Calibri"/>
                <a:cs typeface="Calibri"/>
              </a:rPr>
              <a:t>is</a:t>
            </a:r>
            <a:r>
              <a:rPr sz="3500" spc="-3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001F60"/>
                </a:solidFill>
                <a:latin typeface="Calibri"/>
                <a:cs typeface="Calibri"/>
              </a:rPr>
              <a:t>broken</a:t>
            </a:r>
            <a:r>
              <a:rPr sz="3500" spc="2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down</a:t>
            </a:r>
            <a:r>
              <a:rPr sz="3500" spc="2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001F60"/>
                </a:solidFill>
                <a:latin typeface="Calibri"/>
                <a:cs typeface="Calibri"/>
              </a:rPr>
              <a:t>into</a:t>
            </a:r>
            <a:r>
              <a:rPr sz="3500" spc="2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15" dirty="0">
                <a:solidFill>
                  <a:srgbClr val="001F60"/>
                </a:solidFill>
                <a:latin typeface="Calibri"/>
                <a:cs typeface="Calibri"/>
              </a:rPr>
              <a:t>several </a:t>
            </a:r>
            <a:r>
              <a:rPr sz="3500" spc="-78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manageable</a:t>
            </a:r>
            <a:r>
              <a:rPr sz="3500" spc="9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pieces</a:t>
            </a:r>
            <a:endParaRPr sz="3500" dirty="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spc="-5" dirty="0">
                <a:solidFill>
                  <a:srgbClr val="001F60"/>
                </a:solidFill>
                <a:latin typeface="Calibri"/>
                <a:cs typeface="Calibri"/>
              </a:rPr>
              <a:t>Easier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001F60"/>
                </a:solidFill>
                <a:latin typeface="Calibri"/>
                <a:cs typeface="Calibri"/>
              </a:rPr>
              <a:t>to</a:t>
            </a:r>
            <a:r>
              <a:rPr sz="3500" spc="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5" dirty="0">
                <a:solidFill>
                  <a:srgbClr val="001F60"/>
                </a:solidFill>
                <a:latin typeface="Calibri"/>
                <a:cs typeface="Calibri"/>
              </a:rPr>
              <a:t>change</a:t>
            </a:r>
            <a:endParaRPr lang="en-US" sz="3500" spc="-5" dirty="0">
              <a:solidFill>
                <a:srgbClr val="001F60"/>
              </a:solidFill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spc="-5" dirty="0">
                <a:solidFill>
                  <a:srgbClr val="001F60"/>
                </a:solidFill>
                <a:latin typeface="Calibri"/>
                <a:cs typeface="Calibri"/>
              </a:rPr>
              <a:t>Easier </a:t>
            </a:r>
            <a:r>
              <a:rPr sz="3500" spc="-25" dirty="0">
                <a:solidFill>
                  <a:srgbClr val="001F60"/>
                </a:solidFill>
                <a:latin typeface="Calibri"/>
                <a:cs typeface="Calibri"/>
              </a:rPr>
              <a:t>to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5" dirty="0">
                <a:solidFill>
                  <a:srgbClr val="001F60"/>
                </a:solidFill>
                <a:latin typeface="Calibri"/>
                <a:cs typeface="Calibri"/>
              </a:rPr>
              <a:t>build</a:t>
            </a:r>
            <a:endParaRPr lang="en-US" sz="3500" dirty="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spc="-5" dirty="0">
                <a:solidFill>
                  <a:srgbClr val="001F60"/>
                </a:solidFill>
                <a:latin typeface="Calibri"/>
                <a:cs typeface="Calibri"/>
              </a:rPr>
              <a:t>Easier</a:t>
            </a:r>
            <a:r>
              <a:rPr sz="350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25" dirty="0">
                <a:solidFill>
                  <a:srgbClr val="001F60"/>
                </a:solidFill>
                <a:latin typeface="Calibri"/>
                <a:cs typeface="Calibri"/>
              </a:rPr>
              <a:t>to</a:t>
            </a:r>
            <a:r>
              <a:rPr sz="3500" spc="10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001F60"/>
                </a:solidFill>
                <a:latin typeface="Calibri"/>
                <a:cs typeface="Calibri"/>
              </a:rPr>
              <a:t>maintain</a:t>
            </a:r>
            <a:endParaRPr sz="35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2685" y="510966"/>
              <a:ext cx="2944429" cy="4844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9760" y="4305452"/>
            <a:ext cx="3772454" cy="29434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769" y="1842000"/>
            <a:ext cx="8876665" cy="391922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90525" marR="15240" indent="-378460">
              <a:lnSpc>
                <a:spcPct val="90700"/>
              </a:lnSpc>
              <a:spcBef>
                <a:spcPts val="45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950" spc="5" dirty="0">
                <a:solidFill>
                  <a:srgbClr val="16365D"/>
                </a:solidFill>
                <a:latin typeface="Calibri"/>
                <a:cs typeface="Calibri"/>
              </a:rPr>
              <a:t>UI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is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the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user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interface.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This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comprises everything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sz="295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user</a:t>
            </a:r>
            <a:r>
              <a:rPr sz="29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can</a:t>
            </a:r>
            <a:r>
              <a:rPr sz="295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see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95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touch,</a:t>
            </a:r>
            <a:r>
              <a:rPr sz="29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such</a:t>
            </a:r>
            <a:r>
              <a:rPr sz="295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as</a:t>
            </a:r>
            <a:r>
              <a:rPr sz="29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menu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options,</a:t>
            </a:r>
            <a:r>
              <a:rPr sz="29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buttons, </a:t>
            </a:r>
            <a:r>
              <a:rPr sz="2950" spc="-6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text,</a:t>
            </a:r>
            <a:r>
              <a:rPr sz="29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layouts,</a:t>
            </a:r>
            <a:r>
              <a:rPr sz="29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navigation</a:t>
            </a:r>
            <a:r>
              <a:rPr sz="29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elements,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sharing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options,</a:t>
            </a:r>
            <a:r>
              <a:rPr sz="295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etc</a:t>
            </a:r>
            <a:endParaRPr sz="29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6365D"/>
              </a:buClr>
              <a:buFont typeface="Arial MT"/>
              <a:buChar char="•"/>
            </a:pPr>
            <a:endParaRPr sz="3750" dirty="0">
              <a:latin typeface="Calibri"/>
              <a:cs typeface="Calibri"/>
            </a:endParaRPr>
          </a:p>
          <a:p>
            <a:pPr marL="390525" marR="5080" indent="-378460">
              <a:lnSpc>
                <a:spcPct val="90600"/>
              </a:lnSpc>
              <a:buFont typeface="Arial MT"/>
              <a:buChar char="•"/>
              <a:tabLst>
                <a:tab pos="390525" algn="l"/>
                <a:tab pos="391160" algn="l"/>
                <a:tab pos="4838700" algn="l"/>
              </a:tabLst>
            </a:pPr>
            <a:r>
              <a:rPr sz="2950" spc="10" dirty="0">
                <a:solidFill>
                  <a:srgbClr val="16365D"/>
                </a:solidFill>
                <a:latin typeface="Calibri"/>
                <a:cs typeface="Calibri"/>
              </a:rPr>
              <a:t>UX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is 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why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you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made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that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change </a:t>
            </a:r>
            <a:r>
              <a:rPr sz="2950" spc="-15" dirty="0">
                <a:solidFill>
                  <a:srgbClr val="7E7E7E"/>
                </a:solidFill>
                <a:latin typeface="Calibri"/>
                <a:cs typeface="Calibri"/>
              </a:rPr>
              <a:t>to affect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how the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user </a:t>
            </a:r>
            <a:r>
              <a:rPr sz="2950" spc="-6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feels </a:t>
            </a:r>
            <a:r>
              <a:rPr sz="2950" spc="15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behaves.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The user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experience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is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an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umbrella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term</a:t>
            </a:r>
            <a:r>
              <a:rPr sz="2950" spc="-15" dirty="0">
                <a:solidFill>
                  <a:srgbClr val="7E7E7E"/>
                </a:solidFill>
                <a:latin typeface="Calibri"/>
                <a:cs typeface="Calibri"/>
              </a:rPr>
              <a:t> for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user’s</a:t>
            </a:r>
            <a:r>
              <a:rPr sz="29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overall</a:t>
            </a:r>
            <a:r>
              <a:rPr sz="29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experience</a:t>
            </a:r>
            <a:r>
              <a:rPr sz="29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with</a:t>
            </a:r>
            <a:r>
              <a:rPr sz="29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product: </a:t>
            </a:r>
            <a:r>
              <a:rPr sz="2950" spc="-6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what</a:t>
            </a:r>
            <a:r>
              <a:rPr sz="29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they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liked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 about</a:t>
            </a:r>
            <a:r>
              <a:rPr sz="29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it </a:t>
            </a:r>
            <a:r>
              <a:rPr sz="2950" spc="15" dirty="0">
                <a:solidFill>
                  <a:srgbClr val="7E7E7E"/>
                </a:solidFill>
                <a:latin typeface="Calibri"/>
                <a:cs typeface="Calibri"/>
              </a:rPr>
              <a:t>and	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how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easily </a:t>
            </a:r>
            <a:r>
              <a:rPr sz="2950" spc="-5" dirty="0">
                <a:solidFill>
                  <a:srgbClr val="7E7E7E"/>
                </a:solidFill>
                <a:latin typeface="Calibri"/>
                <a:cs typeface="Calibri"/>
              </a:rPr>
              <a:t>they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7E7E7E"/>
                </a:solidFill>
                <a:latin typeface="Calibri"/>
                <a:cs typeface="Calibri"/>
              </a:rPr>
              <a:t>accomplished</a:t>
            </a:r>
            <a:r>
              <a:rPr sz="2950" spc="-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7E7E7E"/>
                </a:solidFill>
                <a:latin typeface="Calibri"/>
                <a:cs typeface="Calibri"/>
              </a:rPr>
              <a:t>their</a:t>
            </a:r>
            <a:r>
              <a:rPr sz="29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7E7E7E"/>
                </a:solidFill>
                <a:latin typeface="Calibri"/>
                <a:cs typeface="Calibri"/>
              </a:rPr>
              <a:t>goals</a:t>
            </a:r>
            <a:endParaRPr sz="29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5018" y="516163"/>
              <a:ext cx="4376912" cy="486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1184275"/>
          </a:xfrm>
          <a:custGeom>
            <a:avLst/>
            <a:gdLst/>
            <a:ahLst/>
            <a:cxnLst/>
            <a:rect l="l" t="t" r="r" b="b"/>
            <a:pathLst>
              <a:path w="10058400" h="1184275">
                <a:moveTo>
                  <a:pt x="10058400" y="1184148"/>
                </a:moveTo>
                <a:lnTo>
                  <a:pt x="0" y="1184148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1184148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5018" y="516163"/>
            <a:ext cx="4376912" cy="4860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8329" y="2155050"/>
            <a:ext cx="8141389" cy="520684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3" name="object 3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5018" y="516163"/>
              <a:ext cx="4376912" cy="48604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996" y="1455419"/>
            <a:ext cx="9376943" cy="60533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3560" y="1305542"/>
            <a:ext cx="3040380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15" dirty="0">
                <a:solidFill>
                  <a:srgbClr val="16365D"/>
                </a:solidFill>
              </a:rPr>
              <a:t>3.</a:t>
            </a:r>
            <a:r>
              <a:rPr sz="3050" spc="-65" dirty="0">
                <a:solidFill>
                  <a:srgbClr val="16365D"/>
                </a:solidFill>
              </a:rPr>
              <a:t> </a:t>
            </a:r>
            <a:r>
              <a:rPr sz="3050" spc="5" dirty="0">
                <a:solidFill>
                  <a:srgbClr val="16365D"/>
                </a:solidFill>
              </a:rPr>
              <a:t>Implementation</a:t>
            </a:r>
            <a:endParaRPr sz="3050"/>
          </a:p>
        </p:txBody>
      </p:sp>
      <p:grpSp>
        <p:nvGrpSpPr>
          <p:cNvPr id="3" name="object 3"/>
          <p:cNvGrpSpPr/>
          <p:nvPr/>
        </p:nvGrpSpPr>
        <p:grpSpPr>
          <a:xfrm>
            <a:off x="335280" y="2068067"/>
            <a:ext cx="9314815" cy="4320540"/>
            <a:chOff x="335280" y="2068067"/>
            <a:chExt cx="9314815" cy="4320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678" y="2379938"/>
              <a:ext cx="8712833" cy="3757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5280" y="2068067"/>
              <a:ext cx="9314815" cy="4320540"/>
            </a:xfrm>
            <a:custGeom>
              <a:avLst/>
              <a:gdLst/>
              <a:ahLst/>
              <a:cxnLst/>
              <a:rect l="l" t="t" r="r" b="b"/>
              <a:pathLst>
                <a:path w="9314815" h="4320540">
                  <a:moveTo>
                    <a:pt x="9113520" y="200660"/>
                  </a:moveTo>
                  <a:lnTo>
                    <a:pt x="9063228" y="200660"/>
                  </a:lnTo>
                  <a:lnTo>
                    <a:pt x="9063228" y="251460"/>
                  </a:lnTo>
                  <a:lnTo>
                    <a:pt x="9063228" y="4069080"/>
                  </a:lnTo>
                  <a:lnTo>
                    <a:pt x="251460" y="4069080"/>
                  </a:lnTo>
                  <a:lnTo>
                    <a:pt x="251460" y="251460"/>
                  </a:lnTo>
                  <a:lnTo>
                    <a:pt x="9063228" y="251460"/>
                  </a:lnTo>
                  <a:lnTo>
                    <a:pt x="9063228" y="200660"/>
                  </a:lnTo>
                  <a:lnTo>
                    <a:pt x="201168" y="200660"/>
                  </a:lnTo>
                  <a:lnTo>
                    <a:pt x="201168" y="251460"/>
                  </a:lnTo>
                  <a:lnTo>
                    <a:pt x="201168" y="4069080"/>
                  </a:lnTo>
                  <a:lnTo>
                    <a:pt x="201168" y="4119880"/>
                  </a:lnTo>
                  <a:lnTo>
                    <a:pt x="9113520" y="4119880"/>
                  </a:lnTo>
                  <a:lnTo>
                    <a:pt x="9113520" y="4069092"/>
                  </a:lnTo>
                  <a:lnTo>
                    <a:pt x="9113520" y="251460"/>
                  </a:lnTo>
                  <a:lnTo>
                    <a:pt x="9113520" y="200660"/>
                  </a:lnTo>
                  <a:close/>
                </a:path>
                <a:path w="9314815" h="4320540">
                  <a:moveTo>
                    <a:pt x="9314688" y="0"/>
                  </a:moveTo>
                  <a:lnTo>
                    <a:pt x="9163812" y="0"/>
                  </a:lnTo>
                  <a:lnTo>
                    <a:pt x="9163812" y="151130"/>
                  </a:lnTo>
                  <a:lnTo>
                    <a:pt x="9163812" y="4169410"/>
                  </a:lnTo>
                  <a:lnTo>
                    <a:pt x="150876" y="4169410"/>
                  </a:lnTo>
                  <a:lnTo>
                    <a:pt x="150876" y="151130"/>
                  </a:lnTo>
                  <a:lnTo>
                    <a:pt x="9163812" y="151130"/>
                  </a:lnTo>
                  <a:lnTo>
                    <a:pt x="9163812" y="0"/>
                  </a:lnTo>
                  <a:lnTo>
                    <a:pt x="0" y="0"/>
                  </a:lnTo>
                  <a:lnTo>
                    <a:pt x="0" y="151130"/>
                  </a:lnTo>
                  <a:lnTo>
                    <a:pt x="0" y="4169410"/>
                  </a:lnTo>
                  <a:lnTo>
                    <a:pt x="0" y="4320540"/>
                  </a:lnTo>
                  <a:lnTo>
                    <a:pt x="9314688" y="4320540"/>
                  </a:lnTo>
                  <a:lnTo>
                    <a:pt x="9314688" y="4169676"/>
                  </a:lnTo>
                  <a:lnTo>
                    <a:pt x="9314688" y="4169410"/>
                  </a:lnTo>
                  <a:lnTo>
                    <a:pt x="9314688" y="151130"/>
                  </a:lnTo>
                  <a:lnTo>
                    <a:pt x="9314688" y="150876"/>
                  </a:lnTo>
                  <a:lnTo>
                    <a:pt x="9314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08458" y="6586149"/>
            <a:ext cx="927735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spc="-5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2300" spc="10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2300" spc="15" dirty="0">
                <a:solidFill>
                  <a:srgbClr val="7E7E7E"/>
                </a:solidFill>
                <a:latin typeface="Calibri"/>
                <a:cs typeface="Calibri"/>
              </a:rPr>
              <a:t>d</a:t>
            </a:r>
            <a:r>
              <a:rPr sz="2300" spc="-1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300" spc="15" dirty="0">
                <a:solidFill>
                  <a:srgbClr val="7E7E7E"/>
                </a:solidFill>
                <a:latin typeface="Calibri"/>
                <a:cs typeface="Calibri"/>
              </a:rPr>
              <a:t>!!</a:t>
            </a:r>
            <a:r>
              <a:rPr sz="2300" spc="5" dirty="0">
                <a:solidFill>
                  <a:srgbClr val="7E7E7E"/>
                </a:solidFill>
                <a:latin typeface="Calibri"/>
                <a:cs typeface="Calibri"/>
              </a:rPr>
              <a:t>!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4370" marR="5080" algn="r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Computer</a:t>
            </a:r>
            <a:r>
              <a:rPr spc="-95" dirty="0"/>
              <a:t> </a:t>
            </a:r>
            <a:r>
              <a:rPr spc="-20" dirty="0"/>
              <a:t>Programs</a:t>
            </a:r>
          </a:p>
          <a:p>
            <a:pPr marL="1944370">
              <a:lnSpc>
                <a:spcPct val="100000"/>
              </a:lnSpc>
            </a:pPr>
            <a:endParaRPr spc="-20" dirty="0"/>
          </a:p>
          <a:p>
            <a:pPr marL="1944370">
              <a:lnSpc>
                <a:spcPct val="100000"/>
              </a:lnSpc>
              <a:spcBef>
                <a:spcPts val="10"/>
              </a:spcBef>
            </a:pPr>
            <a:endParaRPr sz="4900"/>
          </a:p>
          <a:p>
            <a:pPr marL="1944370" marR="179705" algn="r">
              <a:lnSpc>
                <a:spcPct val="100000"/>
              </a:lnSpc>
              <a:spcBef>
                <a:spcPts val="5"/>
              </a:spcBef>
            </a:pPr>
            <a:r>
              <a:rPr spc="-20" dirty="0"/>
              <a:t>Documentation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65987" y="5347715"/>
            <a:ext cx="5203190" cy="2286000"/>
            <a:chOff x="665987" y="5347715"/>
            <a:chExt cx="5203190" cy="2286000"/>
          </a:xfrm>
        </p:grpSpPr>
        <p:sp>
          <p:nvSpPr>
            <p:cNvPr id="4" name="object 4"/>
            <p:cNvSpPr/>
            <p:nvPr/>
          </p:nvSpPr>
          <p:spPr>
            <a:xfrm>
              <a:off x="3494531" y="6652260"/>
              <a:ext cx="325120" cy="304800"/>
            </a:xfrm>
            <a:custGeom>
              <a:avLst/>
              <a:gdLst/>
              <a:ahLst/>
              <a:cxnLst/>
              <a:rect l="l" t="t" r="r" b="b"/>
              <a:pathLst>
                <a:path w="325120" h="304800">
                  <a:moveTo>
                    <a:pt x="0" y="304800"/>
                  </a:moveTo>
                  <a:lnTo>
                    <a:pt x="59435" y="19811"/>
                  </a:lnTo>
                  <a:lnTo>
                    <a:pt x="144779" y="0"/>
                  </a:lnTo>
                  <a:lnTo>
                    <a:pt x="324611" y="228600"/>
                  </a:lnTo>
                  <a:lnTo>
                    <a:pt x="242316" y="248411"/>
                  </a:lnTo>
                  <a:lnTo>
                    <a:pt x="117348" y="80771"/>
                  </a:lnTo>
                  <a:lnTo>
                    <a:pt x="82295" y="284987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987" y="5347715"/>
              <a:ext cx="5202935" cy="22859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999" y="2870941"/>
            <a:ext cx="1761417" cy="18289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3560" y="1305542"/>
            <a:ext cx="1555115" cy="4959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15" dirty="0">
                <a:solidFill>
                  <a:srgbClr val="16365D"/>
                </a:solidFill>
              </a:rPr>
              <a:t>4.</a:t>
            </a:r>
            <a:r>
              <a:rPr sz="3050" spc="-90" dirty="0">
                <a:solidFill>
                  <a:srgbClr val="16365D"/>
                </a:solidFill>
              </a:rPr>
              <a:t> </a:t>
            </a:r>
            <a:r>
              <a:rPr sz="3050" spc="-30" dirty="0">
                <a:solidFill>
                  <a:srgbClr val="16365D"/>
                </a:solidFill>
              </a:rPr>
              <a:t>Testing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681" y="2533854"/>
            <a:ext cx="6118578" cy="26142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77035" y="5437055"/>
            <a:ext cx="6370320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spc="-5" dirty="0">
                <a:solidFill>
                  <a:srgbClr val="7E7E7E"/>
                </a:solidFill>
                <a:latin typeface="Calibri"/>
                <a:cs typeface="Calibri"/>
              </a:rPr>
              <a:t>Executing</a:t>
            </a:r>
            <a:r>
              <a:rPr sz="23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230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7E7E7E"/>
                </a:solidFill>
                <a:latin typeface="Calibri"/>
                <a:cs typeface="Calibri"/>
              </a:rPr>
              <a:t>application trying</a:t>
            </a:r>
            <a:r>
              <a:rPr sz="23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3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7E7E7E"/>
                </a:solidFill>
                <a:latin typeface="Calibri"/>
                <a:cs typeface="Calibri"/>
              </a:rPr>
              <a:t>find</a:t>
            </a:r>
            <a:r>
              <a:rPr sz="23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7E7E7E"/>
                </a:solidFill>
                <a:latin typeface="Calibri"/>
                <a:cs typeface="Calibri"/>
              </a:rPr>
              <a:t>software</a:t>
            </a:r>
            <a:r>
              <a:rPr sz="23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7E7E7E"/>
                </a:solidFill>
                <a:latin typeface="Calibri"/>
                <a:cs typeface="Calibri"/>
              </a:rPr>
              <a:t>bugs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739" y="1903047"/>
            <a:ext cx="7910830" cy="2942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0525" indent="-378460">
              <a:lnSpc>
                <a:spcPts val="3175"/>
              </a:lnSpc>
              <a:spcBef>
                <a:spcPts val="90"/>
              </a:spcBef>
              <a:buFont typeface="Wingdings"/>
              <a:buChar char=""/>
              <a:tabLst>
                <a:tab pos="391160" algn="l"/>
              </a:tabLst>
            </a:pPr>
            <a:r>
              <a:rPr sz="2650" spc="-20" dirty="0">
                <a:solidFill>
                  <a:srgbClr val="FF0000"/>
                </a:solidFill>
                <a:latin typeface="Arial MT"/>
                <a:cs typeface="Arial MT"/>
              </a:rPr>
              <a:t>Verification:</a:t>
            </a:r>
            <a:endParaRPr sz="2650" dirty="0">
              <a:latin typeface="Arial MT"/>
              <a:cs typeface="Arial MT"/>
            </a:endParaRPr>
          </a:p>
          <a:p>
            <a:pPr marL="515620">
              <a:lnSpc>
                <a:spcPts val="3175"/>
              </a:lnSpc>
            </a:pPr>
            <a:r>
              <a:rPr sz="2650" spc="-10" dirty="0">
                <a:solidFill>
                  <a:srgbClr val="0F243F"/>
                </a:solidFill>
                <a:latin typeface="Arial MT"/>
                <a:cs typeface="Arial MT"/>
              </a:rPr>
              <a:t>"Are</a:t>
            </a:r>
            <a:r>
              <a:rPr sz="2650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0F243F"/>
                </a:solidFill>
                <a:latin typeface="Arial MT"/>
                <a:cs typeface="Arial MT"/>
              </a:rPr>
              <a:t>we</a:t>
            </a:r>
            <a:r>
              <a:rPr sz="2650" spc="5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0F243F"/>
                </a:solidFill>
                <a:latin typeface="Arial MT"/>
                <a:cs typeface="Arial MT"/>
              </a:rPr>
              <a:t>building</a:t>
            </a:r>
            <a:r>
              <a:rPr sz="2650" spc="30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0F243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0F243F"/>
                </a:solidFill>
                <a:latin typeface="Arial MT"/>
                <a:cs typeface="Arial MT"/>
              </a:rPr>
              <a:t>product</a:t>
            </a:r>
            <a:r>
              <a:rPr sz="2650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0F243F"/>
                </a:solidFill>
                <a:latin typeface="Arial MT"/>
                <a:cs typeface="Arial MT"/>
              </a:rPr>
              <a:t>right”.</a:t>
            </a:r>
            <a:endParaRPr sz="26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software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should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conform</a:t>
            </a:r>
            <a:r>
              <a:rPr sz="2650" spc="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to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its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specification.</a:t>
            </a:r>
            <a:endParaRPr sz="2650" dirty="0">
              <a:latin typeface="Arial MT"/>
              <a:cs typeface="Arial MT"/>
            </a:endParaRPr>
          </a:p>
          <a:p>
            <a:pPr marL="390525" indent="-378460">
              <a:lnSpc>
                <a:spcPts val="3175"/>
              </a:lnSpc>
              <a:spcBef>
                <a:spcPts val="1310"/>
              </a:spcBef>
              <a:buFont typeface="Wingdings"/>
              <a:buChar char=""/>
              <a:tabLst>
                <a:tab pos="391160" algn="l"/>
              </a:tabLst>
            </a:pPr>
            <a:r>
              <a:rPr sz="2650" spc="-30" dirty="0">
                <a:solidFill>
                  <a:srgbClr val="FF0000"/>
                </a:solidFill>
                <a:latin typeface="Arial MT"/>
                <a:cs typeface="Arial MT"/>
              </a:rPr>
              <a:t>Validation:</a:t>
            </a:r>
            <a:endParaRPr sz="2650" dirty="0">
              <a:latin typeface="Arial MT"/>
              <a:cs typeface="Arial MT"/>
            </a:endParaRPr>
          </a:p>
          <a:p>
            <a:pPr marL="608330">
              <a:lnSpc>
                <a:spcPts val="3175"/>
              </a:lnSpc>
            </a:pPr>
            <a:r>
              <a:rPr sz="2650" spc="-10" dirty="0">
                <a:solidFill>
                  <a:srgbClr val="0F243F"/>
                </a:solidFill>
                <a:latin typeface="Arial MT"/>
                <a:cs typeface="Arial MT"/>
              </a:rPr>
              <a:t>"Are</a:t>
            </a:r>
            <a:r>
              <a:rPr sz="2650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0F243F"/>
                </a:solidFill>
                <a:latin typeface="Arial MT"/>
                <a:cs typeface="Arial MT"/>
              </a:rPr>
              <a:t>we</a:t>
            </a:r>
            <a:r>
              <a:rPr sz="2650" spc="5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0F243F"/>
                </a:solidFill>
                <a:latin typeface="Arial MT"/>
                <a:cs typeface="Arial MT"/>
              </a:rPr>
              <a:t>building</a:t>
            </a:r>
            <a:r>
              <a:rPr sz="2650" spc="30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0F243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0F243F"/>
                </a:solidFill>
                <a:latin typeface="Arial MT"/>
                <a:cs typeface="Arial MT"/>
              </a:rPr>
              <a:t>right</a:t>
            </a:r>
            <a:r>
              <a:rPr sz="2650" dirty="0">
                <a:solidFill>
                  <a:srgbClr val="0F243F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0F243F"/>
                </a:solidFill>
                <a:latin typeface="Arial MT"/>
                <a:cs typeface="Arial MT"/>
              </a:rPr>
              <a:t>product”.</a:t>
            </a:r>
            <a:endParaRPr sz="26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software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should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do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what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user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really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requires.</a:t>
            </a:r>
            <a:endParaRPr sz="265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72" y="535615"/>
              <a:ext cx="5862374" cy="324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0" y="114300"/>
              <a:ext cx="10058400" cy="7543800"/>
            </a:xfrm>
            <a:custGeom>
              <a:avLst/>
              <a:gdLst/>
              <a:ahLst/>
              <a:cxnLst/>
              <a:rect l="l" t="t" r="r" b="b"/>
              <a:pathLst>
                <a:path w="10058400" h="7543800">
                  <a:moveTo>
                    <a:pt x="10058400" y="7543800"/>
                  </a:moveTo>
                  <a:lnTo>
                    <a:pt x="0" y="754380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75438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579" y="2658435"/>
              <a:ext cx="4603730" cy="7336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5914" y="2664155"/>
              <a:ext cx="3826298" cy="9760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0272" y="4134611"/>
              <a:ext cx="2659379" cy="2825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324" y="1902935"/>
            <a:ext cx="8853170" cy="293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800"/>
              </a:lnSpc>
              <a:spcBef>
                <a:spcPts val="100"/>
              </a:spcBef>
              <a:buFont typeface="Wingdings"/>
              <a:buChar char=""/>
              <a:tabLst>
                <a:tab pos="391160" algn="l"/>
              </a:tabLst>
            </a:pPr>
            <a:r>
              <a:rPr sz="2400" spc="-30" dirty="0">
                <a:solidFill>
                  <a:srgbClr val="46424D"/>
                </a:solidFill>
                <a:latin typeface="Arial MT"/>
                <a:cs typeface="Arial MT"/>
              </a:rPr>
              <a:t>Testing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is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intended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to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show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that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a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program</a:t>
            </a:r>
            <a:r>
              <a:rPr sz="2400" spc="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does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what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it</a:t>
            </a:r>
            <a:r>
              <a:rPr sz="2400" spc="-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is 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intended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to 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do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and to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discover program defects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before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it 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is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put </a:t>
            </a:r>
            <a:r>
              <a:rPr sz="2400" spc="-65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into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use.</a:t>
            </a:r>
            <a:endParaRPr sz="2400" dirty="0">
              <a:latin typeface="Arial MT"/>
              <a:cs typeface="Arial MT"/>
            </a:endParaRPr>
          </a:p>
          <a:p>
            <a:pPr marL="390525" marR="1097915" indent="-378460">
              <a:lnSpc>
                <a:spcPct val="100899"/>
              </a:lnSpc>
              <a:spcBef>
                <a:spcPts val="1320"/>
              </a:spcBef>
              <a:buFont typeface="Wingdings"/>
              <a:buChar char=""/>
              <a:tabLst>
                <a:tab pos="391160" algn="l"/>
              </a:tabLst>
            </a:pP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When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you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test</a:t>
            </a:r>
            <a:r>
              <a:rPr sz="2400" spc="-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software,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you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execute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a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program</a:t>
            </a:r>
            <a:r>
              <a:rPr sz="2400" spc="5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using </a:t>
            </a:r>
            <a:r>
              <a:rPr sz="2400" spc="-65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artificial </a:t>
            </a:r>
            <a:r>
              <a:rPr sz="2400" spc="5" dirty="0">
                <a:solidFill>
                  <a:srgbClr val="FF0000"/>
                </a:solidFill>
                <a:latin typeface="Arial MT"/>
                <a:cs typeface="Arial MT"/>
              </a:rPr>
              <a:t>data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  <a:p>
            <a:pPr marL="390525" marR="516255" indent="-378460">
              <a:lnSpc>
                <a:spcPts val="2830"/>
              </a:lnSpc>
              <a:spcBef>
                <a:spcPts val="1475"/>
              </a:spcBef>
              <a:buFont typeface="Wingdings"/>
              <a:buChar char=""/>
              <a:tabLst>
                <a:tab pos="391160" algn="l"/>
              </a:tabLst>
            </a:pPr>
            <a:r>
              <a:rPr sz="2400" spc="-30" dirty="0">
                <a:solidFill>
                  <a:srgbClr val="46424D"/>
                </a:solidFill>
                <a:latin typeface="Arial MT"/>
                <a:cs typeface="Arial MT"/>
              </a:rPr>
              <a:t>Testing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is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part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more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general</a:t>
            </a:r>
            <a:r>
              <a:rPr sz="2400" spc="3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verification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and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validation </a:t>
            </a:r>
            <a:r>
              <a:rPr sz="2400" spc="-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process,</a:t>
            </a:r>
            <a:r>
              <a:rPr sz="240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which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also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includes static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validation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techniques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9014" y="532712"/>
              <a:ext cx="3928737" cy="43594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3947" y="5298504"/>
            <a:ext cx="2294312" cy="183284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821" y="1902935"/>
            <a:ext cx="7786370" cy="113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800"/>
              </a:lnSpc>
              <a:spcBef>
                <a:spcPts val="100"/>
              </a:spcBef>
            </a:pP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Software </a:t>
            </a:r>
            <a:r>
              <a:rPr sz="2400" spc="-35" dirty="0">
                <a:solidFill>
                  <a:srgbClr val="46424D"/>
                </a:solidFill>
                <a:latin typeface="Arial MT"/>
                <a:cs typeface="Arial MT"/>
              </a:rPr>
              <a:t>Testing 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is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important 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as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it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may cause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mission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failure, impact on operational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performance 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and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reliability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if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not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done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46424D"/>
                </a:solidFill>
                <a:latin typeface="Arial MT"/>
                <a:cs typeface="Arial MT"/>
              </a:rPr>
              <a:t>properly.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0821" y="3526055"/>
            <a:ext cx="1428374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00"/>
              </a:spcBef>
            </a:pP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E</a:t>
            </a:r>
            <a:r>
              <a:rPr sz="2400" spc="-40" dirty="0">
                <a:solidFill>
                  <a:srgbClr val="46424D"/>
                </a:solidFill>
                <a:latin typeface="Arial MT"/>
                <a:cs typeface="Arial MT"/>
              </a:rPr>
              <a:t>f</a:t>
            </a:r>
            <a:r>
              <a:rPr sz="2400" spc="-15" dirty="0">
                <a:solidFill>
                  <a:srgbClr val="46424D"/>
                </a:solidFill>
                <a:latin typeface="Arial MT"/>
                <a:cs typeface="Arial MT"/>
              </a:rPr>
              <a:t>f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e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c</a:t>
            </a:r>
            <a:r>
              <a:rPr sz="2400" spc="-15" dirty="0">
                <a:solidFill>
                  <a:srgbClr val="46424D"/>
                </a:solidFill>
                <a:latin typeface="Arial MT"/>
                <a:cs typeface="Arial MT"/>
              </a:rPr>
              <a:t>t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i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ve  </a:t>
            </a:r>
            <a:r>
              <a:rPr lang="en-US" sz="240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p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r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o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d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u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cts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9238" y="3526055"/>
            <a:ext cx="130810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">
              <a:lnSpc>
                <a:spcPct val="100800"/>
              </a:lnSpc>
              <a:spcBef>
                <a:spcPts val="100"/>
              </a:spcBef>
            </a:pP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software 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 s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a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t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i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sfy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i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n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g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7676" y="3526055"/>
            <a:ext cx="488823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" marR="5080" indent="-59055">
              <a:lnSpc>
                <a:spcPct val="100800"/>
              </a:lnSpc>
              <a:spcBef>
                <a:spcPts val="100"/>
              </a:spcBef>
              <a:tabLst>
                <a:tab pos="1200785" algn="l"/>
                <a:tab pos="2540000" algn="l"/>
                <a:tab pos="3712845" algn="l"/>
              </a:tabLst>
            </a:pP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te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s</a:t>
            </a:r>
            <a:r>
              <a:rPr sz="2400" spc="-15" dirty="0">
                <a:solidFill>
                  <a:srgbClr val="46424D"/>
                </a:solidFill>
                <a:latin typeface="Arial MT"/>
                <a:cs typeface="Arial MT"/>
              </a:rPr>
              <a:t>t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i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n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g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	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d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el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i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v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er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	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qu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al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i</a:t>
            </a:r>
            <a:r>
              <a:rPr sz="2400" spc="-15" dirty="0">
                <a:solidFill>
                  <a:srgbClr val="46424D"/>
                </a:solidFill>
                <a:latin typeface="Arial MT"/>
                <a:cs typeface="Arial MT"/>
              </a:rPr>
              <a:t>t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y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	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s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o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f</a:t>
            </a:r>
            <a:r>
              <a:rPr sz="2400" spc="-15" dirty="0">
                <a:solidFill>
                  <a:srgbClr val="46424D"/>
                </a:solidFill>
                <a:latin typeface="Arial MT"/>
                <a:cs typeface="Arial MT"/>
              </a:rPr>
              <a:t>t</a:t>
            </a:r>
            <a:r>
              <a:rPr sz="2400" spc="30" dirty="0">
                <a:solidFill>
                  <a:srgbClr val="46424D"/>
                </a:solidFill>
                <a:latin typeface="Arial MT"/>
                <a:cs typeface="Arial MT"/>
              </a:rPr>
              <a:t>w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a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r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e  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user’s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20559" y="3894782"/>
            <a:ext cx="375539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142490" algn="l"/>
                <a:tab pos="3226435" algn="l"/>
              </a:tabLst>
            </a:pP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r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e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q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u</a:t>
            </a:r>
            <a:r>
              <a:rPr sz="2400" spc="20" dirty="0">
                <a:solidFill>
                  <a:srgbClr val="46424D"/>
                </a:solidFill>
                <a:latin typeface="Arial MT"/>
                <a:cs typeface="Arial MT"/>
              </a:rPr>
              <a:t>i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re</a:t>
            </a:r>
            <a:r>
              <a:rPr sz="2400" spc="35" dirty="0">
                <a:solidFill>
                  <a:srgbClr val="46424D"/>
                </a:solidFill>
                <a:latin typeface="Arial MT"/>
                <a:cs typeface="Arial MT"/>
              </a:rPr>
              <a:t>m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e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nt</a:t>
            </a: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s,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	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n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ee</a:t>
            </a:r>
            <a:r>
              <a:rPr sz="2400" spc="-5" dirty="0">
                <a:solidFill>
                  <a:srgbClr val="46424D"/>
                </a:solidFill>
                <a:latin typeface="Arial MT"/>
                <a:cs typeface="Arial MT"/>
              </a:rPr>
              <a:t>d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46424D"/>
                </a:solidFill>
                <a:latin typeface="Arial MT"/>
                <a:cs typeface="Arial MT"/>
              </a:rPr>
              <a:t>	</a:t>
            </a:r>
            <a:r>
              <a:rPr sz="2400" spc="15" dirty="0">
                <a:solidFill>
                  <a:srgbClr val="46424D"/>
                </a:solidFill>
                <a:latin typeface="Arial MT"/>
                <a:cs typeface="Arial MT"/>
              </a:rPr>
              <a:t>an</a:t>
            </a:r>
            <a:r>
              <a:rPr sz="2400" spc="10" dirty="0">
                <a:solidFill>
                  <a:srgbClr val="46424D"/>
                </a:solidFill>
                <a:latin typeface="Arial MT"/>
                <a:cs typeface="Arial MT"/>
              </a:rPr>
              <a:t>d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793" y="4289752"/>
            <a:ext cx="1835150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5" dirty="0">
                <a:solidFill>
                  <a:srgbClr val="46424D"/>
                </a:solidFill>
                <a:latin typeface="Arial MT"/>
                <a:cs typeface="Arial MT"/>
              </a:rPr>
              <a:t>expectations.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9" name="object 9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8288" y="532712"/>
              <a:ext cx="5567807" cy="435946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2781" y="5780532"/>
            <a:ext cx="1607913" cy="132587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0" y="114300"/>
              <a:ext cx="10058400" cy="7543800"/>
            </a:xfrm>
            <a:custGeom>
              <a:avLst/>
              <a:gdLst/>
              <a:ahLst/>
              <a:cxnLst/>
              <a:rect l="l" t="t" r="r" b="b"/>
              <a:pathLst>
                <a:path w="10058400" h="7543800">
                  <a:moveTo>
                    <a:pt x="10058400" y="7543800"/>
                  </a:moveTo>
                  <a:lnTo>
                    <a:pt x="0" y="754380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75438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7982" y="1819049"/>
              <a:ext cx="3629582" cy="7749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7525" y="2802118"/>
              <a:ext cx="1993474" cy="8772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937" y="4768596"/>
              <a:ext cx="2334454" cy="6565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3540" y="3784902"/>
              <a:ext cx="3209794" cy="77100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094631" y="4489353"/>
            <a:ext cx="782320" cy="1115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150" b="1" dirty="0">
                <a:solidFill>
                  <a:srgbClr val="0070BF"/>
                </a:solidFill>
                <a:latin typeface="Times New Roman"/>
                <a:cs typeface="Times New Roman"/>
              </a:rPr>
              <a:t>&amp;</a:t>
            </a:r>
            <a:endParaRPr sz="715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23542" y="4768596"/>
            <a:ext cx="3339038" cy="65658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739" y="1848040"/>
            <a:ext cx="8806180" cy="4941866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469265" marR="240029" indent="-457200">
              <a:lnSpc>
                <a:spcPts val="2860"/>
              </a:lnSpc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sz="2650" b="1" spc="-10" dirty="0">
                <a:latin typeface="Calibri"/>
                <a:cs typeface="Calibri"/>
              </a:rPr>
              <a:t>Error:</a:t>
            </a:r>
            <a:r>
              <a:rPr sz="2650" b="1" spc="5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An error is a human action that produces the </a:t>
            </a:r>
            <a:r>
              <a:rPr lang="en-US" sz="2650" spc="-10" dirty="0">
                <a:latin typeface="Calibri"/>
                <a:cs typeface="Calibri"/>
              </a:rPr>
              <a:t>			</a:t>
            </a:r>
            <a:r>
              <a:rPr sz="2650" spc="-10" dirty="0">
                <a:latin typeface="Calibri"/>
                <a:cs typeface="Calibri"/>
              </a:rPr>
              <a:t>incorrect  result that results in a fault</a:t>
            </a:r>
            <a:r>
              <a:rPr sz="2650" spc="-50" dirty="0">
                <a:latin typeface="Times New Roman"/>
                <a:cs typeface="Times New Roman"/>
              </a:rPr>
              <a:t>.</a:t>
            </a:r>
            <a:endParaRPr sz="2650" dirty="0">
              <a:latin typeface="Times New Roman"/>
              <a:cs typeface="Times New Roman"/>
            </a:endParaRPr>
          </a:p>
          <a:p>
            <a:pPr marL="469265" marR="5080" indent="-457200">
              <a:lnSpc>
                <a:spcPts val="2870"/>
              </a:lnSpc>
              <a:spcBef>
                <a:spcPts val="1555"/>
              </a:spcBef>
              <a:buFont typeface="Arial" panose="020B0604020202020204" pitchFamily="34" charset="0"/>
              <a:buChar char="•"/>
            </a:pPr>
            <a:r>
              <a:rPr sz="2650" b="1" spc="-10" dirty="0">
                <a:latin typeface="Calibri"/>
                <a:cs typeface="Calibri"/>
              </a:rPr>
              <a:t>Bug:</a:t>
            </a:r>
            <a:r>
              <a:rPr sz="2650" b="1" spc="7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An</a:t>
            </a:r>
            <a:r>
              <a:rPr sz="2650" spc="-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Error</a:t>
            </a:r>
            <a:r>
              <a:rPr sz="2650" spc="10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found</a:t>
            </a:r>
            <a:r>
              <a:rPr sz="2650" spc="-5" dirty="0">
                <a:latin typeface="Calibri"/>
                <a:cs typeface="Calibri"/>
              </a:rPr>
              <a:t> in</a:t>
            </a:r>
            <a:r>
              <a:rPr sz="2650" spc="-10" dirty="0">
                <a:latin typeface="Calibri"/>
                <a:cs typeface="Calibri"/>
              </a:rPr>
              <a:t> the </a:t>
            </a:r>
            <a:r>
              <a:rPr sz="2650" spc="-15" dirty="0">
                <a:latin typeface="Calibri"/>
                <a:cs typeface="Calibri"/>
              </a:rPr>
              <a:t>development</a:t>
            </a:r>
            <a:r>
              <a:rPr sz="2650" spc="2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environment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30" dirty="0">
                <a:latin typeface="Calibri"/>
                <a:cs typeface="Calibri"/>
              </a:rPr>
              <a:t>before</a:t>
            </a:r>
            <a:r>
              <a:rPr sz="2650" spc="15" dirty="0">
                <a:latin typeface="Calibri"/>
                <a:cs typeface="Calibri"/>
              </a:rPr>
              <a:t> </a:t>
            </a:r>
            <a:r>
              <a:rPr lang="en-US" sz="2650" spc="15" dirty="0">
                <a:latin typeface="Calibri"/>
                <a:cs typeface="Calibri"/>
              </a:rPr>
              <a:t>		</a:t>
            </a:r>
            <a:r>
              <a:rPr sz="2650" spc="-10" dirty="0">
                <a:latin typeface="Calibri"/>
                <a:cs typeface="Calibri"/>
              </a:rPr>
              <a:t>the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product</a:t>
            </a:r>
            <a:r>
              <a:rPr sz="2650" spc="-1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is</a:t>
            </a:r>
            <a:r>
              <a:rPr sz="2650" spc="-2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shipped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to</a:t>
            </a:r>
            <a:r>
              <a:rPr sz="2650" spc="-40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the</a:t>
            </a:r>
            <a:r>
              <a:rPr sz="2650" spc="-40" dirty="0">
                <a:latin typeface="Calibri"/>
                <a:cs typeface="Calibri"/>
              </a:rPr>
              <a:t> customer.</a:t>
            </a:r>
            <a:endParaRPr sz="2650" dirty="0">
              <a:latin typeface="Calibri"/>
              <a:cs typeface="Calibri"/>
            </a:endParaRPr>
          </a:p>
          <a:p>
            <a:pPr marL="469265" marR="175260" indent="-457200">
              <a:lnSpc>
                <a:spcPts val="2870"/>
              </a:lnSpc>
              <a:spcBef>
                <a:spcPts val="1570"/>
              </a:spcBef>
              <a:buFont typeface="Arial" panose="020B0604020202020204" pitchFamily="34" charset="0"/>
              <a:buChar char="•"/>
            </a:pPr>
            <a:r>
              <a:rPr sz="2650" b="1" spc="-20" dirty="0">
                <a:latin typeface="Calibri"/>
                <a:cs typeface="Calibri"/>
              </a:rPr>
              <a:t>Defect</a:t>
            </a:r>
            <a:r>
              <a:rPr sz="2650" b="1" spc="-5" dirty="0">
                <a:latin typeface="Calibri"/>
                <a:cs typeface="Calibri"/>
              </a:rPr>
              <a:t> :</a:t>
            </a:r>
            <a:r>
              <a:rPr sz="2650" b="1" spc="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is</a:t>
            </a:r>
            <a:r>
              <a:rPr sz="2650" spc="1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the </a:t>
            </a:r>
            <a:r>
              <a:rPr sz="2650" spc="-20" dirty="0">
                <a:latin typeface="Calibri"/>
                <a:cs typeface="Calibri"/>
              </a:rPr>
              <a:t>difference</a:t>
            </a:r>
            <a:r>
              <a:rPr sz="2650" spc="15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between</a:t>
            </a:r>
            <a:r>
              <a:rPr sz="2650" spc="30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expected</a:t>
            </a:r>
            <a:r>
              <a:rPr sz="2650" spc="25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and</a:t>
            </a:r>
            <a:r>
              <a:rPr sz="265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actual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lang="en-US" sz="2650" spc="-15" dirty="0">
                <a:latin typeface="Calibri"/>
                <a:cs typeface="Calibri"/>
              </a:rPr>
              <a:t>			</a:t>
            </a:r>
            <a:r>
              <a:rPr sz="2650" spc="-15" dirty="0">
                <a:latin typeface="Calibri"/>
                <a:cs typeface="Calibri"/>
              </a:rPr>
              <a:t>result</a:t>
            </a:r>
            <a:r>
              <a:rPr sz="265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in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the</a:t>
            </a:r>
            <a:r>
              <a:rPr sz="2650" spc="-20" dirty="0">
                <a:latin typeface="Calibri"/>
                <a:cs typeface="Calibri"/>
              </a:rPr>
              <a:t> context</a:t>
            </a:r>
            <a:r>
              <a:rPr sz="2650" spc="-3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of</a:t>
            </a:r>
            <a:r>
              <a:rPr sz="2650" spc="-10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testing</a:t>
            </a:r>
            <a:r>
              <a:rPr sz="2650" b="1" spc="-15" dirty="0">
                <a:latin typeface="Calibri"/>
                <a:cs typeface="Calibri"/>
              </a:rPr>
              <a:t>.</a:t>
            </a:r>
            <a:endParaRPr sz="2650" dirty="0">
              <a:latin typeface="Calibri"/>
              <a:cs typeface="Calibri"/>
            </a:endParaRPr>
          </a:p>
          <a:p>
            <a:pPr marL="469265" marR="233679" indent="-457200" algn="just">
              <a:lnSpc>
                <a:spcPct val="89600"/>
              </a:lnSpc>
              <a:spcBef>
                <a:spcPts val="1510"/>
              </a:spcBef>
              <a:buFont typeface="Arial" panose="020B0604020202020204" pitchFamily="34" charset="0"/>
              <a:buChar char="•"/>
            </a:pPr>
            <a:r>
              <a:rPr sz="2650" b="1" spc="-10" dirty="0">
                <a:latin typeface="Calibri"/>
                <a:cs typeface="Calibri"/>
              </a:rPr>
              <a:t>Fault: </a:t>
            </a:r>
            <a:r>
              <a:rPr sz="2650" spc="-10" dirty="0">
                <a:latin typeface="Calibri"/>
                <a:cs typeface="Calibri"/>
              </a:rPr>
              <a:t>A </a:t>
            </a:r>
            <a:r>
              <a:rPr sz="2650" spc="-20" dirty="0">
                <a:latin typeface="Calibri"/>
                <a:cs typeface="Calibri"/>
              </a:rPr>
              <a:t>wrong </a:t>
            </a:r>
            <a:r>
              <a:rPr sz="2650" spc="-15" dirty="0">
                <a:latin typeface="Calibri"/>
                <a:cs typeface="Calibri"/>
              </a:rPr>
              <a:t>or </a:t>
            </a:r>
            <a:r>
              <a:rPr sz="2650" spc="-25" dirty="0">
                <a:latin typeface="Calibri"/>
                <a:cs typeface="Calibri"/>
              </a:rPr>
              <a:t>mistaken </a:t>
            </a:r>
            <a:r>
              <a:rPr sz="2650" spc="-15" dirty="0">
                <a:latin typeface="Calibri"/>
                <a:cs typeface="Calibri"/>
              </a:rPr>
              <a:t>step, process </a:t>
            </a:r>
            <a:r>
              <a:rPr sz="2650" spc="-5" dirty="0">
                <a:latin typeface="Calibri"/>
                <a:cs typeface="Calibri"/>
              </a:rPr>
              <a:t>or </a:t>
            </a:r>
            <a:r>
              <a:rPr sz="2650" spc="-25" dirty="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2650" spc="-15" dirty="0">
                <a:solidFill>
                  <a:srgbClr val="FF0000"/>
                </a:solidFill>
                <a:latin typeface="Calibri"/>
                <a:cs typeface="Calibri"/>
              </a:rPr>
              <a:t>definition </a:t>
            </a:r>
            <a:r>
              <a:rPr lang="en-US" sz="2650" spc="-15" dirty="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sz="2650" spc="-5" dirty="0">
                <a:latin typeface="Calibri"/>
                <a:cs typeface="Calibri"/>
              </a:rPr>
              <a:t>in a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computed </a:t>
            </a:r>
            <a:r>
              <a:rPr sz="2650" spc="-20" dirty="0">
                <a:latin typeface="Calibri"/>
                <a:cs typeface="Calibri"/>
              </a:rPr>
              <a:t>program </a:t>
            </a:r>
            <a:r>
              <a:rPr sz="2650" spc="-10" dirty="0">
                <a:latin typeface="Calibri"/>
                <a:cs typeface="Calibri"/>
              </a:rPr>
              <a:t>which causes the </a:t>
            </a:r>
            <a:r>
              <a:rPr sz="2650" spc="-20" dirty="0">
                <a:latin typeface="Calibri"/>
                <a:cs typeface="Calibri"/>
              </a:rPr>
              <a:t>program </a:t>
            </a:r>
            <a:r>
              <a:rPr sz="2650" spc="-15" dirty="0">
                <a:latin typeface="Calibri"/>
                <a:cs typeface="Calibri"/>
              </a:rPr>
              <a:t>to </a:t>
            </a:r>
            <a:r>
              <a:rPr lang="en-US" sz="2650" spc="-15" dirty="0">
                <a:latin typeface="Calibri"/>
                <a:cs typeface="Calibri"/>
              </a:rPr>
              <a:t>	</a:t>
            </a:r>
            <a:r>
              <a:rPr sz="2650" spc="-20" dirty="0">
                <a:latin typeface="Calibri"/>
                <a:cs typeface="Calibri"/>
              </a:rPr>
              <a:t>perform </a:t>
            </a:r>
            <a:r>
              <a:rPr sz="2650" spc="-5" dirty="0">
                <a:latin typeface="Calibri"/>
                <a:cs typeface="Calibri"/>
              </a:rPr>
              <a:t>in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an</a:t>
            </a:r>
            <a:r>
              <a:rPr sz="2650" spc="-10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unintended</a:t>
            </a:r>
            <a:r>
              <a:rPr sz="2650" spc="-1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or</a:t>
            </a:r>
            <a:r>
              <a:rPr sz="2650" spc="-15" dirty="0">
                <a:latin typeface="Calibri"/>
                <a:cs typeface="Calibri"/>
              </a:rPr>
              <a:t> unanticipated</a:t>
            </a:r>
            <a:r>
              <a:rPr sz="2650" spc="-1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manner</a:t>
            </a:r>
            <a:r>
              <a:rPr sz="2650" b="1" spc="-5" dirty="0">
                <a:latin typeface="Times New Roman"/>
                <a:cs typeface="Times New Roman"/>
              </a:rPr>
              <a:t>.</a:t>
            </a:r>
            <a:endParaRPr sz="2650" dirty="0">
              <a:latin typeface="Times New Roman"/>
              <a:cs typeface="Times New Roman"/>
            </a:endParaRPr>
          </a:p>
          <a:p>
            <a:pPr marL="469265" marR="274955" indent="-457200">
              <a:lnSpc>
                <a:spcPts val="2860"/>
              </a:lnSpc>
              <a:spcBef>
                <a:spcPts val="1635"/>
              </a:spcBef>
              <a:buFont typeface="Arial" panose="020B0604020202020204" pitchFamily="34" charset="0"/>
              <a:buChar char="•"/>
            </a:pPr>
            <a:r>
              <a:rPr sz="2650" b="1" spc="-10" dirty="0">
                <a:latin typeface="Calibri"/>
                <a:cs typeface="Calibri"/>
              </a:rPr>
              <a:t>Failure</a:t>
            </a:r>
            <a:r>
              <a:rPr sz="2650" spc="-10" dirty="0">
                <a:latin typeface="Calibri"/>
                <a:cs typeface="Calibri"/>
              </a:rPr>
              <a:t>: </a:t>
            </a:r>
            <a:r>
              <a:rPr sz="2650" spc="-15" dirty="0">
                <a:latin typeface="Calibri"/>
                <a:cs typeface="Calibri"/>
              </a:rPr>
              <a:t>Deviation</a:t>
            </a:r>
            <a:r>
              <a:rPr sz="2650" spc="25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of</a:t>
            </a:r>
            <a:r>
              <a:rPr sz="2650" spc="2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the </a:t>
            </a:r>
            <a:r>
              <a:rPr sz="2650" spc="-20" dirty="0">
                <a:latin typeface="Calibri"/>
                <a:cs typeface="Calibri"/>
              </a:rPr>
              <a:t>software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from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dirty="0">
                <a:latin typeface="Calibri"/>
                <a:cs typeface="Calibri"/>
              </a:rPr>
              <a:t>its</a:t>
            </a:r>
            <a:r>
              <a:rPr sz="2650" spc="-20" dirty="0">
                <a:latin typeface="Calibri"/>
                <a:cs typeface="Calibri"/>
              </a:rPr>
              <a:t> expected</a:t>
            </a:r>
            <a:r>
              <a:rPr sz="2650" spc="25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result.</a:t>
            </a:r>
            <a:r>
              <a:rPr sz="2650" spc="10" dirty="0">
                <a:latin typeface="Calibri"/>
                <a:cs typeface="Calibri"/>
              </a:rPr>
              <a:t> </a:t>
            </a:r>
            <a:r>
              <a:rPr lang="en-US" sz="2650" spc="10" dirty="0">
                <a:latin typeface="Calibri"/>
                <a:cs typeface="Calibri"/>
              </a:rPr>
              <a:t>		</a:t>
            </a:r>
            <a:r>
              <a:rPr sz="2650" spc="-10" dirty="0">
                <a:latin typeface="Calibri"/>
                <a:cs typeface="Calibri"/>
              </a:rPr>
              <a:t>It</a:t>
            </a:r>
            <a:r>
              <a:rPr sz="2650" spc="-3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is </a:t>
            </a:r>
            <a:r>
              <a:rPr sz="2650" spc="-585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an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event.</a:t>
            </a:r>
            <a:endParaRPr sz="26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2138" y="535838"/>
              <a:ext cx="4659834" cy="432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3" name="object 3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045" y="533605"/>
              <a:ext cx="2166871" cy="3232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90865" y="1886158"/>
            <a:ext cx="8853805" cy="3876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5080" indent="-378460">
              <a:lnSpc>
                <a:spcPct val="101000"/>
              </a:lnSpc>
              <a:spcBef>
                <a:spcPts val="9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A </a:t>
            </a:r>
            <a:r>
              <a:rPr sz="3050" spc="-10" dirty="0">
                <a:solidFill>
                  <a:srgbClr val="0F243F"/>
                </a:solidFill>
                <a:latin typeface="Calibri"/>
                <a:cs typeface="Calibri"/>
              </a:rPr>
              <a:t>test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case is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a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document,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which has a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set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of </a:t>
            </a:r>
            <a:r>
              <a:rPr sz="3050" spc="-10" dirty="0">
                <a:solidFill>
                  <a:srgbClr val="0F243F"/>
                </a:solidFill>
                <a:latin typeface="Calibri"/>
                <a:cs typeface="Calibri"/>
              </a:rPr>
              <a:t>test </a:t>
            </a:r>
            <a:r>
              <a:rPr sz="3050" spc="-5" dirty="0">
                <a:solidFill>
                  <a:srgbClr val="0F243F"/>
                </a:solidFill>
                <a:latin typeface="Calibri"/>
                <a:cs typeface="Calibri"/>
              </a:rPr>
              <a:t> </a:t>
            </a:r>
            <a:r>
              <a:rPr sz="3050" dirty="0">
                <a:solidFill>
                  <a:srgbClr val="0F243F"/>
                </a:solidFill>
                <a:latin typeface="Calibri"/>
                <a:cs typeface="Calibri"/>
              </a:rPr>
              <a:t>data,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preconditions, </a:t>
            </a:r>
            <a:r>
              <a:rPr sz="3050" dirty="0">
                <a:solidFill>
                  <a:srgbClr val="0F243F"/>
                </a:solidFill>
                <a:latin typeface="Calibri"/>
                <a:cs typeface="Calibri"/>
              </a:rPr>
              <a:t>expected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results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and </a:t>
            </a:r>
            <a:r>
              <a:rPr sz="3050" dirty="0">
                <a:solidFill>
                  <a:srgbClr val="0F243F"/>
                </a:solidFill>
                <a:latin typeface="Calibri"/>
                <a:cs typeface="Calibri"/>
              </a:rPr>
              <a:t>post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conditions,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developed </a:t>
            </a:r>
            <a:r>
              <a:rPr sz="3050" spc="-5" dirty="0">
                <a:solidFill>
                  <a:srgbClr val="0F243F"/>
                </a:solidFill>
                <a:latin typeface="Calibri"/>
                <a:cs typeface="Calibri"/>
              </a:rPr>
              <a:t>for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a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particular </a:t>
            </a:r>
            <a:r>
              <a:rPr sz="3050" spc="-10" dirty="0">
                <a:solidFill>
                  <a:srgbClr val="0F243F"/>
                </a:solidFill>
                <a:latin typeface="Calibri"/>
                <a:cs typeface="Calibri"/>
              </a:rPr>
              <a:t>test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scenario in </a:t>
            </a:r>
            <a:r>
              <a:rPr sz="3050" spc="-675" dirty="0">
                <a:solidFill>
                  <a:srgbClr val="0F243F"/>
                </a:solidFill>
                <a:latin typeface="Calibri"/>
                <a:cs typeface="Calibri"/>
              </a:rPr>
              <a:t>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order </a:t>
            </a:r>
            <a:r>
              <a:rPr sz="3050" spc="-15" dirty="0">
                <a:solidFill>
                  <a:srgbClr val="0F243F"/>
                </a:solidFill>
                <a:latin typeface="Calibri"/>
                <a:cs typeface="Calibri"/>
              </a:rPr>
              <a:t>to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verify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compliance </a:t>
            </a:r>
            <a:r>
              <a:rPr sz="3050" spc="-5" dirty="0">
                <a:solidFill>
                  <a:srgbClr val="0F243F"/>
                </a:solidFill>
                <a:latin typeface="Calibri"/>
                <a:cs typeface="Calibri"/>
              </a:rPr>
              <a:t>against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a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specific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 </a:t>
            </a:r>
            <a:r>
              <a:rPr sz="3050" dirty="0">
                <a:solidFill>
                  <a:srgbClr val="0F243F"/>
                </a:solidFill>
                <a:latin typeface="Calibri"/>
                <a:cs typeface="Calibri"/>
              </a:rPr>
              <a:t>requirement.</a:t>
            </a:r>
            <a:endParaRPr sz="3050" dirty="0">
              <a:latin typeface="Calibri"/>
              <a:cs typeface="Calibri"/>
            </a:endParaRPr>
          </a:p>
          <a:p>
            <a:pPr marL="390525" marR="533400" indent="-378460" algn="just">
              <a:lnSpc>
                <a:spcPct val="101000"/>
              </a:lnSpc>
              <a:spcBef>
                <a:spcPts val="745"/>
              </a:spcBef>
              <a:buFont typeface="Arial MT"/>
              <a:buChar char="•"/>
              <a:tabLst>
                <a:tab pos="391160" algn="l"/>
              </a:tabLst>
            </a:pP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The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process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of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developing </a:t>
            </a:r>
            <a:r>
              <a:rPr sz="3050" dirty="0">
                <a:solidFill>
                  <a:srgbClr val="0F243F"/>
                </a:solidFill>
                <a:latin typeface="Calibri"/>
                <a:cs typeface="Calibri"/>
              </a:rPr>
              <a:t>test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cases </a:t>
            </a:r>
            <a:r>
              <a:rPr sz="3050" dirty="0">
                <a:solidFill>
                  <a:srgbClr val="0F243F"/>
                </a:solidFill>
                <a:latin typeface="Calibri"/>
                <a:cs typeface="Calibri"/>
              </a:rPr>
              <a:t>can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also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help </a:t>
            </a:r>
            <a:r>
              <a:rPr sz="3050" spc="-675" dirty="0">
                <a:solidFill>
                  <a:srgbClr val="0F243F"/>
                </a:solidFill>
                <a:latin typeface="Calibri"/>
                <a:cs typeface="Calibri"/>
              </a:rPr>
              <a:t>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find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problems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in the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requirements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or </a:t>
            </a:r>
            <a:r>
              <a:rPr sz="3050" spc="10" dirty="0">
                <a:solidFill>
                  <a:srgbClr val="0F243F"/>
                </a:solidFill>
                <a:latin typeface="Calibri"/>
                <a:cs typeface="Calibri"/>
              </a:rPr>
              <a:t>design </a:t>
            </a:r>
            <a:r>
              <a:rPr sz="3050" spc="15" dirty="0">
                <a:solidFill>
                  <a:srgbClr val="0F243F"/>
                </a:solidFill>
                <a:latin typeface="Calibri"/>
                <a:cs typeface="Calibri"/>
              </a:rPr>
              <a:t>of an </a:t>
            </a:r>
            <a:r>
              <a:rPr sz="3050" spc="-675" dirty="0">
                <a:solidFill>
                  <a:srgbClr val="0F243F"/>
                </a:solidFill>
                <a:latin typeface="Calibri"/>
                <a:cs typeface="Calibri"/>
              </a:rPr>
              <a:t> </a:t>
            </a:r>
            <a:r>
              <a:rPr sz="3050" spc="5" dirty="0">
                <a:solidFill>
                  <a:srgbClr val="0F243F"/>
                </a:solidFill>
                <a:latin typeface="Calibri"/>
                <a:cs typeface="Calibri"/>
              </a:rPr>
              <a:t>application.</a:t>
            </a:r>
            <a:endParaRPr sz="3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739" y="1903047"/>
            <a:ext cx="8676640" cy="31775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0525" marR="41910" indent="-378460" algn="just">
              <a:lnSpc>
                <a:spcPts val="3170"/>
              </a:lnSpc>
              <a:spcBef>
                <a:spcPts val="204"/>
              </a:spcBef>
              <a:buFont typeface="Wingdings"/>
              <a:buChar char=""/>
              <a:tabLst>
                <a:tab pos="391160" algn="l"/>
              </a:tabLst>
            </a:pPr>
            <a:r>
              <a:rPr sz="2650" spc="-15" dirty="0">
                <a:solidFill>
                  <a:srgbClr val="FF0000"/>
                </a:solidFill>
                <a:latin typeface="Arial MT"/>
                <a:cs typeface="Arial MT"/>
              </a:rPr>
              <a:t>Development </a:t>
            </a:r>
            <a:r>
              <a:rPr sz="2650" spc="-10" dirty="0">
                <a:solidFill>
                  <a:srgbClr val="FF0000"/>
                </a:solidFill>
                <a:latin typeface="Arial MT"/>
                <a:cs typeface="Arial MT"/>
              </a:rPr>
              <a:t>testing,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where 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the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system 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is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tested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during </a:t>
            </a:r>
            <a:r>
              <a:rPr sz="2650" spc="-7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development</a:t>
            </a:r>
            <a:r>
              <a:rPr sz="2650" spc="3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to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discover</a:t>
            </a:r>
            <a:r>
              <a:rPr sz="2650" spc="4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bugs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and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defects.</a:t>
            </a:r>
            <a:endParaRPr sz="2650">
              <a:latin typeface="Arial MT"/>
              <a:cs typeface="Arial MT"/>
            </a:endParaRPr>
          </a:p>
          <a:p>
            <a:pPr marL="390525" marR="262255" indent="-378460" algn="just">
              <a:lnSpc>
                <a:spcPts val="3170"/>
              </a:lnSpc>
              <a:spcBef>
                <a:spcPts val="1315"/>
              </a:spcBef>
              <a:buFont typeface="Wingdings"/>
              <a:buChar char=""/>
              <a:tabLst>
                <a:tab pos="391160" algn="l"/>
              </a:tabLst>
            </a:pPr>
            <a:r>
              <a:rPr sz="2650" spc="-10" dirty="0">
                <a:solidFill>
                  <a:srgbClr val="FF0000"/>
                </a:solidFill>
                <a:latin typeface="Arial MT"/>
                <a:cs typeface="Arial MT"/>
              </a:rPr>
              <a:t>Release </a:t>
            </a:r>
            <a:r>
              <a:rPr sz="2650" spc="-5" dirty="0">
                <a:solidFill>
                  <a:srgbClr val="FF0000"/>
                </a:solidFill>
                <a:latin typeface="Arial MT"/>
                <a:cs typeface="Arial MT"/>
              </a:rPr>
              <a:t>testing,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where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separate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testing team test a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complete version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of 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the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system before it 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is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released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to </a:t>
            </a:r>
            <a:r>
              <a:rPr sz="2650" spc="-7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users.</a:t>
            </a:r>
            <a:endParaRPr sz="2650">
              <a:latin typeface="Arial MT"/>
              <a:cs typeface="Arial MT"/>
            </a:endParaRPr>
          </a:p>
          <a:p>
            <a:pPr marL="390525" marR="5080" indent="-378460" algn="just">
              <a:lnSpc>
                <a:spcPts val="3170"/>
              </a:lnSpc>
              <a:spcBef>
                <a:spcPts val="1305"/>
              </a:spcBef>
              <a:buFont typeface="Wingdings"/>
              <a:buChar char=""/>
              <a:tabLst>
                <a:tab pos="391160" algn="l"/>
              </a:tabLst>
            </a:pPr>
            <a:r>
              <a:rPr sz="2650" spc="-10" dirty="0">
                <a:solidFill>
                  <a:srgbClr val="FF0000"/>
                </a:solidFill>
                <a:latin typeface="Arial MT"/>
                <a:cs typeface="Arial MT"/>
              </a:rPr>
              <a:t>User testing,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where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users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or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potential users 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of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 system </a:t>
            </a:r>
            <a:r>
              <a:rPr sz="2650" spc="-7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system</a:t>
            </a:r>
            <a:r>
              <a:rPr sz="265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their</a:t>
            </a:r>
            <a:r>
              <a:rPr sz="265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own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environment.</a:t>
            </a:r>
            <a:endParaRPr sz="26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5277" y="532712"/>
              <a:ext cx="3812639" cy="435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6064" y="3184748"/>
            <a:ext cx="5425440" cy="27070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15620" indent="-503555">
              <a:lnSpc>
                <a:spcPct val="100000"/>
              </a:lnSpc>
              <a:spcBef>
                <a:spcPts val="114"/>
              </a:spcBef>
              <a:buFont typeface="Wingdings"/>
              <a:buChar char=""/>
              <a:tabLst>
                <a:tab pos="516255" algn="l"/>
              </a:tabLst>
            </a:pPr>
            <a:r>
              <a:rPr lang="en-US" sz="3500" b="1" spc="5" dirty="0">
                <a:solidFill>
                  <a:srgbClr val="16365D"/>
                </a:solidFill>
                <a:latin typeface="Calibri"/>
                <a:cs typeface="Calibri"/>
              </a:rPr>
              <a:t>U</a:t>
            </a:r>
            <a:r>
              <a:rPr sz="3500" b="1" spc="5" dirty="0">
                <a:solidFill>
                  <a:srgbClr val="16365D"/>
                </a:solidFill>
                <a:latin typeface="Calibri"/>
                <a:cs typeface="Calibri"/>
              </a:rPr>
              <a:t>ser</a:t>
            </a:r>
            <a:r>
              <a:rPr sz="3500" b="1" spc="-4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16365D"/>
                </a:solidFill>
                <a:latin typeface="Calibri"/>
                <a:cs typeface="Calibri"/>
              </a:rPr>
              <a:t>Documentation</a:t>
            </a:r>
            <a:endParaRPr sz="3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6365D"/>
              </a:buClr>
              <a:buFont typeface="Wingdings"/>
              <a:buChar char=""/>
            </a:pPr>
            <a:endParaRPr sz="3450" dirty="0">
              <a:latin typeface="Calibri"/>
              <a:cs typeface="Calibri"/>
            </a:endParaRPr>
          </a:p>
          <a:p>
            <a:pPr marL="515620" indent="-503555">
              <a:lnSpc>
                <a:spcPct val="100000"/>
              </a:lnSpc>
              <a:buFont typeface="Wingdings"/>
              <a:buChar char=""/>
              <a:tabLst>
                <a:tab pos="516255" algn="l"/>
              </a:tabLst>
            </a:pPr>
            <a:r>
              <a:rPr sz="3500" b="1" spc="-30" dirty="0">
                <a:solidFill>
                  <a:srgbClr val="16365D"/>
                </a:solidFill>
                <a:latin typeface="Calibri"/>
                <a:cs typeface="Calibri"/>
              </a:rPr>
              <a:t>Technical</a:t>
            </a:r>
            <a:r>
              <a:rPr sz="3500" b="1" spc="-7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16365D"/>
                </a:solidFill>
                <a:latin typeface="Calibri"/>
                <a:cs typeface="Calibri"/>
              </a:rPr>
              <a:t>Documentation</a:t>
            </a:r>
            <a:endParaRPr sz="3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6365D"/>
              </a:buClr>
              <a:buFont typeface="Wingdings"/>
              <a:buChar char=""/>
            </a:pPr>
            <a:endParaRPr sz="3450" dirty="0">
              <a:latin typeface="Calibri"/>
              <a:cs typeface="Calibri"/>
            </a:endParaRPr>
          </a:p>
          <a:p>
            <a:pPr marL="515620" indent="-503555">
              <a:lnSpc>
                <a:spcPct val="100000"/>
              </a:lnSpc>
              <a:buFont typeface="Wingdings"/>
              <a:buChar char=""/>
              <a:tabLst>
                <a:tab pos="516255" algn="l"/>
              </a:tabLst>
            </a:pPr>
            <a:r>
              <a:rPr sz="3500" b="1" spc="-5" dirty="0">
                <a:solidFill>
                  <a:srgbClr val="16365D"/>
                </a:solidFill>
                <a:latin typeface="Calibri"/>
                <a:cs typeface="Calibri"/>
              </a:rPr>
              <a:t>Marketing</a:t>
            </a:r>
            <a:r>
              <a:rPr sz="3500" b="1" spc="-1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16365D"/>
                </a:solidFill>
                <a:latin typeface="Calibri"/>
                <a:cs typeface="Calibri"/>
              </a:rPr>
              <a:t>Documentation</a:t>
            </a:r>
            <a:endParaRPr sz="35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34212"/>
            <a:ext cx="10058400" cy="1800225"/>
            <a:chOff x="0" y="934212"/>
            <a:chExt cx="10058400" cy="1800225"/>
          </a:xfrm>
        </p:grpSpPr>
        <p:sp>
          <p:nvSpPr>
            <p:cNvPr id="4" name="object 4"/>
            <p:cNvSpPr/>
            <p:nvPr/>
          </p:nvSpPr>
          <p:spPr>
            <a:xfrm>
              <a:off x="0" y="1203960"/>
              <a:ext cx="10058400" cy="1257300"/>
            </a:xfrm>
            <a:custGeom>
              <a:avLst/>
              <a:gdLst/>
              <a:ahLst/>
              <a:cxnLst/>
              <a:rect l="l" t="t" r="r" b="b"/>
              <a:pathLst>
                <a:path w="10058400" h="1257300">
                  <a:moveTo>
                    <a:pt x="10058400" y="1257299"/>
                  </a:moveTo>
                  <a:lnTo>
                    <a:pt x="0" y="1257299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257299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1969" y="1579168"/>
              <a:ext cx="5317429" cy="485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1198" y="1576710"/>
              <a:ext cx="2072970" cy="6461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34212"/>
              <a:ext cx="1792224" cy="179984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44640" y="4064507"/>
            <a:ext cx="3212591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71" y="1287780"/>
            <a:ext cx="9897798" cy="576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3659" y="1903047"/>
            <a:ext cx="8335645" cy="413257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26390" marR="472440" indent="-314325">
              <a:lnSpc>
                <a:spcPts val="3170"/>
              </a:lnSpc>
              <a:spcBef>
                <a:spcPts val="204"/>
              </a:spcBef>
              <a:buFont typeface="Wingdings"/>
              <a:buChar char=""/>
              <a:tabLst>
                <a:tab pos="326390" algn="l"/>
                <a:tab pos="327025" algn="l"/>
              </a:tabLst>
            </a:pP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Unit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testing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done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to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check</a:t>
            </a:r>
            <a:r>
              <a:rPr sz="2650" spc="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whether</a:t>
            </a:r>
            <a:r>
              <a:rPr sz="2650" spc="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individual </a:t>
            </a:r>
            <a:r>
              <a:rPr sz="2650" spc="-7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modules</a:t>
            </a:r>
            <a:r>
              <a:rPr sz="2650" spc="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source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code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are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working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35" dirty="0">
                <a:solidFill>
                  <a:srgbClr val="46424D"/>
                </a:solidFill>
                <a:latin typeface="Arial MT"/>
                <a:cs typeface="Arial MT"/>
              </a:rPr>
              <a:t>properly. </a:t>
            </a:r>
            <a:r>
              <a:rPr sz="2650" spc="-3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testing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each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and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every</a:t>
            </a:r>
            <a:r>
              <a:rPr sz="2650" spc="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unit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application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separately</a:t>
            </a:r>
            <a:r>
              <a:rPr sz="2650" spc="5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by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developer</a:t>
            </a:r>
            <a:r>
              <a:rPr sz="2650" spc="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in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developer’s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environment.</a:t>
            </a:r>
            <a:endParaRPr sz="2650" dirty="0">
              <a:latin typeface="Arial MT"/>
              <a:cs typeface="Arial MT"/>
            </a:endParaRPr>
          </a:p>
          <a:p>
            <a:pPr marL="326390" marR="5080" indent="-314325">
              <a:lnSpc>
                <a:spcPts val="3170"/>
              </a:lnSpc>
              <a:spcBef>
                <a:spcPts val="635"/>
              </a:spcBef>
              <a:buFont typeface="Wingdings"/>
              <a:buChar char=""/>
              <a:tabLst>
                <a:tab pos="326390" algn="l"/>
                <a:tab pos="327025" algn="l"/>
              </a:tabLst>
            </a:pP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errors</a:t>
            </a:r>
            <a:r>
              <a:rPr sz="265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are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detected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individually</a:t>
            </a:r>
            <a:r>
              <a:rPr sz="2650" spc="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from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 every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component </a:t>
            </a:r>
            <a:r>
              <a:rPr sz="2650" spc="-7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or</a:t>
            </a:r>
            <a:r>
              <a:rPr sz="2650" spc="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unit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by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individually</a:t>
            </a:r>
            <a:r>
              <a:rPr sz="2650" spc="3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testing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components</a:t>
            </a:r>
            <a:r>
              <a:rPr sz="2650" spc="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or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units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software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to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ensure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that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if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they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are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fit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for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use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by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developers.</a:t>
            </a:r>
            <a:r>
              <a:rPr sz="2650" spc="3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It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smallest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testable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part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software.</a:t>
            </a:r>
            <a:endParaRPr sz="265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3516" y="532563"/>
              <a:ext cx="3508709" cy="325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739" y="1903047"/>
            <a:ext cx="8710930" cy="47866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0525" marR="463550" indent="-378460">
              <a:lnSpc>
                <a:spcPts val="3170"/>
              </a:lnSpc>
              <a:spcBef>
                <a:spcPts val="204"/>
              </a:spcBef>
              <a:buFont typeface="Wingdings"/>
              <a:buChar char=""/>
              <a:tabLst>
                <a:tab pos="391160" algn="l"/>
              </a:tabLst>
            </a:pP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Integration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0" dirty="0">
                <a:solidFill>
                  <a:srgbClr val="46424D"/>
                </a:solidFill>
                <a:latin typeface="Arial MT"/>
                <a:cs typeface="Arial MT"/>
              </a:rPr>
              <a:t>Testing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process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testing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the 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connectivity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or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data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transfer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between</a:t>
            </a:r>
            <a:r>
              <a:rPr sz="2650" spc="4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couple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unit </a:t>
            </a:r>
            <a:r>
              <a:rPr sz="2650" spc="-7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tested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modules.</a:t>
            </a:r>
            <a:endParaRPr sz="2650">
              <a:latin typeface="Arial MT"/>
              <a:cs typeface="Arial MT"/>
            </a:endParaRPr>
          </a:p>
          <a:p>
            <a:pPr marL="390525" marR="5080" indent="-378460" algn="just">
              <a:lnSpc>
                <a:spcPts val="3170"/>
              </a:lnSpc>
              <a:spcBef>
                <a:spcPts val="1310"/>
              </a:spcBef>
              <a:buFont typeface="Wingdings"/>
              <a:buChar char=""/>
              <a:tabLst>
                <a:tab pos="391160" algn="l"/>
              </a:tabLst>
            </a:pP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It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is subdivided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into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 </a:t>
            </a:r>
            <a:r>
              <a:rPr sz="2650" spc="-50" dirty="0">
                <a:solidFill>
                  <a:srgbClr val="46424D"/>
                </a:solidFill>
                <a:latin typeface="Arial MT"/>
                <a:cs typeface="Arial MT"/>
              </a:rPr>
              <a:t>Top-Down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Approach, Bottom-Up </a:t>
            </a:r>
            <a:r>
              <a:rPr sz="2650" spc="-7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Approach and Sandwich Approach (Combination 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of </a:t>
            </a:r>
            <a:r>
              <a:rPr sz="2650" spc="-105" dirty="0">
                <a:solidFill>
                  <a:srgbClr val="46424D"/>
                </a:solidFill>
                <a:latin typeface="Arial MT"/>
                <a:cs typeface="Arial MT"/>
              </a:rPr>
              <a:t>Top </a:t>
            </a:r>
            <a:r>
              <a:rPr sz="2650" spc="-7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Down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and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Bottom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Up).</a:t>
            </a:r>
            <a:endParaRPr sz="2650">
              <a:latin typeface="Arial MT"/>
              <a:cs typeface="Arial MT"/>
            </a:endParaRPr>
          </a:p>
          <a:p>
            <a:pPr marL="390525" marR="128905" indent="-378460">
              <a:lnSpc>
                <a:spcPts val="3170"/>
              </a:lnSpc>
              <a:spcBef>
                <a:spcPts val="1300"/>
              </a:spcBef>
              <a:buFont typeface="Wingdings"/>
              <a:buChar char=""/>
              <a:tabLst>
                <a:tab pos="391160" algn="l"/>
              </a:tabLst>
            </a:pP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This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process</a:t>
            </a:r>
            <a:r>
              <a:rPr sz="2650" spc="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is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carried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out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by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using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dummy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programs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called</a:t>
            </a:r>
            <a:r>
              <a:rPr sz="2650" spc="3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Stubs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and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Drivers.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Stubs</a:t>
            </a:r>
            <a:r>
              <a:rPr sz="2650" spc="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and Drivers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do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not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implement</a:t>
            </a:r>
            <a:r>
              <a:rPr sz="2650" spc="3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entire</a:t>
            </a:r>
            <a:r>
              <a:rPr sz="2650" spc="3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programming</a:t>
            </a:r>
            <a:r>
              <a:rPr sz="2650" spc="4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logic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software </a:t>
            </a:r>
            <a:r>
              <a:rPr sz="2650" spc="-7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module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but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just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simulate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data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communication</a:t>
            </a:r>
            <a:r>
              <a:rPr sz="2650" spc="3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with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calling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module</a:t>
            </a:r>
            <a:endParaRPr sz="26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1920" y="532563"/>
              <a:ext cx="5819502" cy="325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739" y="1903047"/>
            <a:ext cx="8616950" cy="30099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90525" marR="31750" indent="-378460">
              <a:lnSpc>
                <a:spcPts val="3170"/>
              </a:lnSpc>
              <a:spcBef>
                <a:spcPts val="204"/>
              </a:spcBef>
              <a:buFont typeface="Wingdings"/>
              <a:buChar char=""/>
              <a:tabLst>
                <a:tab pos="391160" algn="l"/>
              </a:tabLst>
            </a:pP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It’s</a:t>
            </a:r>
            <a:r>
              <a:rPr sz="2650" spc="-3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black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box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testing.</a:t>
            </a:r>
            <a:r>
              <a:rPr sz="2650" spc="-50" dirty="0">
                <a:solidFill>
                  <a:srgbClr val="46424D"/>
                </a:solidFill>
                <a:latin typeface="Arial MT"/>
                <a:cs typeface="Arial MT"/>
              </a:rPr>
              <a:t> Testing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fully</a:t>
            </a:r>
            <a:r>
              <a:rPr sz="2650" spc="-2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integrated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application</a:t>
            </a:r>
            <a:r>
              <a:rPr sz="2650" spc="3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this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also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called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as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20" dirty="0">
                <a:solidFill>
                  <a:srgbClr val="46424D"/>
                </a:solidFill>
                <a:latin typeface="Arial MT"/>
                <a:cs typeface="Arial MT"/>
              </a:rPr>
              <a:t>an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end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to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end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scenario </a:t>
            </a:r>
            <a:r>
              <a:rPr sz="2650" spc="-7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testing.</a:t>
            </a:r>
            <a:endParaRPr sz="2650">
              <a:latin typeface="Arial MT"/>
              <a:cs typeface="Arial MT"/>
            </a:endParaRPr>
          </a:p>
          <a:p>
            <a:pPr marL="390525" marR="5080" indent="-378460">
              <a:lnSpc>
                <a:spcPts val="3170"/>
              </a:lnSpc>
              <a:spcBef>
                <a:spcPts val="1300"/>
              </a:spcBef>
              <a:buClr>
                <a:srgbClr val="46424D"/>
              </a:buClr>
              <a:buFont typeface="Wingdings"/>
              <a:buChar char=""/>
              <a:tabLst>
                <a:tab pos="477520" algn="l"/>
                <a:tab pos="478155" algn="l"/>
              </a:tabLst>
            </a:pPr>
            <a:r>
              <a:rPr dirty="0"/>
              <a:t>	</a:t>
            </a:r>
            <a:r>
              <a:rPr sz="2650" spc="-155" dirty="0">
                <a:solidFill>
                  <a:srgbClr val="46424D"/>
                </a:solidFill>
                <a:latin typeface="Arial MT"/>
                <a:cs typeface="Arial MT"/>
              </a:rPr>
              <a:t>To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ensure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that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software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works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all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intended</a:t>
            </a:r>
            <a:r>
              <a:rPr sz="2650" spc="4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target </a:t>
            </a:r>
            <a:r>
              <a:rPr sz="2650" spc="-72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systems.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35" dirty="0">
                <a:solidFill>
                  <a:srgbClr val="46424D"/>
                </a:solidFill>
                <a:latin typeface="Arial MT"/>
                <a:cs typeface="Arial MT"/>
              </a:rPr>
              <a:t>Verify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thorough</a:t>
            </a:r>
            <a:r>
              <a:rPr sz="2650" spc="3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testing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every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input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in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application</a:t>
            </a:r>
            <a:r>
              <a:rPr sz="2650" spc="3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to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check</a:t>
            </a:r>
            <a:r>
              <a:rPr sz="265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for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desired</a:t>
            </a:r>
            <a:r>
              <a:rPr sz="2650" spc="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outputs.</a:t>
            </a:r>
            <a:r>
              <a:rPr sz="2650" spc="-4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50" dirty="0">
                <a:solidFill>
                  <a:srgbClr val="46424D"/>
                </a:solidFill>
                <a:latin typeface="Arial MT"/>
                <a:cs typeface="Arial MT"/>
              </a:rPr>
              <a:t>Testing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of</a:t>
            </a:r>
            <a:r>
              <a:rPr sz="2650" spc="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 </a:t>
            </a:r>
            <a:r>
              <a:rPr sz="2650" spc="-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users’</a:t>
            </a:r>
            <a:r>
              <a:rPr sz="2650" spc="-9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experiences</a:t>
            </a:r>
            <a:r>
              <a:rPr sz="2650" spc="5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with</a:t>
            </a:r>
            <a:r>
              <a:rPr sz="2650" spc="10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the</a:t>
            </a:r>
            <a:r>
              <a:rPr sz="2650" spc="-15" dirty="0">
                <a:solidFill>
                  <a:srgbClr val="4642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solidFill>
                  <a:srgbClr val="46424D"/>
                </a:solidFill>
                <a:latin typeface="Arial MT"/>
                <a:cs typeface="Arial MT"/>
              </a:rPr>
              <a:t>application.</a:t>
            </a:r>
            <a:endParaRPr sz="26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4244" y="530926"/>
              <a:ext cx="4251728" cy="326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376" y="2055298"/>
            <a:ext cx="8286115" cy="30435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204"/>
              </a:spcBef>
            </a:pP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A</a:t>
            </a:r>
            <a:r>
              <a:rPr lang="en-US" sz="2650" spc="-14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formal</a:t>
            </a:r>
            <a:r>
              <a:rPr lang="en-US" sz="2650" dirty="0">
                <a:solidFill>
                  <a:srgbClr val="231F1F"/>
                </a:solidFill>
                <a:latin typeface="Times New Roman"/>
                <a:cs typeface="Times New Roman"/>
              </a:rPr>
              <a:t> test</a:t>
            </a:r>
            <a:r>
              <a:rPr lang="en-US" sz="2650" spc="-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conducted</a:t>
            </a:r>
            <a:r>
              <a:rPr lang="en-US" sz="2650" spc="-3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to</a:t>
            </a:r>
            <a:r>
              <a:rPr lang="en-US"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determine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whether</a:t>
            </a:r>
            <a:r>
              <a:rPr lang="en-US" sz="2650" spc="-4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or</a:t>
            </a:r>
            <a:r>
              <a:rPr lang="en-US" sz="2650" spc="2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not</a:t>
            </a:r>
            <a:r>
              <a:rPr lang="en-US" sz="2650" spc="-2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a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system </a:t>
            </a:r>
            <a:r>
              <a:rPr lang="en-US" sz="2650" spc="-64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satisfies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its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acceptance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criteria and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to enable the customer to </a:t>
            </a:r>
            <a:r>
              <a:rPr lang="en-US"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determine</a:t>
            </a:r>
            <a:r>
              <a:rPr lang="en-US" sz="2650" spc="-2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whether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or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not</a:t>
            </a:r>
            <a:r>
              <a:rPr lang="en-US"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to accept</a:t>
            </a:r>
            <a:r>
              <a:rPr lang="en-US" sz="2650" spc="-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the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system.</a:t>
            </a:r>
            <a:endParaRPr lang="en-US" sz="2650" dirty="0">
              <a:latin typeface="Times New Roman"/>
              <a:cs typeface="Times New Roman"/>
            </a:endParaRPr>
          </a:p>
          <a:p>
            <a:pPr marL="12700" marR="337820">
              <a:lnSpc>
                <a:spcPts val="3170"/>
              </a:lnSpc>
              <a:spcBef>
                <a:spcPts val="1565"/>
              </a:spcBef>
            </a:pP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It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is 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the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final </a:t>
            </a:r>
            <a:r>
              <a:rPr lang="en-US" sz="2650" dirty="0">
                <a:solidFill>
                  <a:srgbClr val="231F1F"/>
                </a:solidFill>
                <a:latin typeface="Times New Roman"/>
                <a:cs typeface="Times New Roman"/>
              </a:rPr>
              <a:t>test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action 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before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deploying the software.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The </a:t>
            </a:r>
            <a:r>
              <a:rPr lang="en-US" sz="2650" spc="-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goal of acceptance testing </a:t>
            </a:r>
            <a:r>
              <a:rPr lang="en-US" sz="2650" spc="-20" dirty="0">
                <a:solidFill>
                  <a:srgbClr val="231F1F"/>
                </a:solidFill>
                <a:latin typeface="Times New Roman"/>
                <a:cs typeface="Times New Roman"/>
              </a:rPr>
              <a:t>is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to verify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that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the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software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is </a:t>
            </a:r>
            <a:r>
              <a:rPr lang="en-US"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ready and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can be used by the </a:t>
            </a:r>
            <a:r>
              <a:rPr lang="en-US" sz="2650" dirty="0">
                <a:solidFill>
                  <a:srgbClr val="231F1F"/>
                </a:solidFill>
                <a:latin typeface="Times New Roman"/>
                <a:cs typeface="Times New Roman"/>
              </a:rPr>
              <a:t>end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user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to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perform 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the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 functions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for</a:t>
            </a:r>
            <a:r>
              <a:rPr lang="en-US" sz="2650" spc="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which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the</a:t>
            </a:r>
            <a:r>
              <a:rPr lang="en-US" sz="2650" spc="1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software</a:t>
            </a:r>
            <a:r>
              <a:rPr lang="en-US"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lang="en-US"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was </a:t>
            </a:r>
            <a:r>
              <a:rPr lang="en-US"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built.</a:t>
            </a:r>
            <a:endParaRPr lang="en-US" sz="265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237" y="535094"/>
              <a:ext cx="7611845" cy="43356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6680" y="5389724"/>
            <a:ext cx="2128058" cy="208142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559" y="2486677"/>
            <a:ext cx="8943340" cy="203708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15620" marR="5080" indent="-502920">
              <a:lnSpc>
                <a:spcPts val="3170"/>
              </a:lnSpc>
              <a:spcBef>
                <a:spcPts val="204"/>
              </a:spcBef>
              <a:buClr>
                <a:srgbClr val="009999"/>
              </a:buClr>
              <a:buAutoNum type="arabicPeriod"/>
              <a:tabLst>
                <a:tab pos="514984" algn="l"/>
                <a:tab pos="515620" algn="l"/>
                <a:tab pos="3945254" algn="l"/>
              </a:tabLst>
            </a:pP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The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 application</a:t>
            </a:r>
            <a:r>
              <a:rPr sz="2650" spc="-2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20" dirty="0">
                <a:solidFill>
                  <a:srgbClr val="231F1F"/>
                </a:solidFill>
                <a:latin typeface="Times New Roman"/>
                <a:cs typeface="Times New Roman"/>
              </a:rPr>
              <a:t>is</a:t>
            </a:r>
            <a:r>
              <a:rPr sz="2650" spc="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tested	by </a:t>
            </a:r>
            <a:r>
              <a:rPr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the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users </a:t>
            </a:r>
            <a:r>
              <a:rPr sz="2650" dirty="0">
                <a:solidFill>
                  <a:srgbClr val="231F1F"/>
                </a:solidFill>
                <a:latin typeface="Times New Roman"/>
                <a:cs typeface="Times New Roman"/>
              </a:rPr>
              <a:t>who </a:t>
            </a:r>
            <a:r>
              <a:rPr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doesn’t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know about </a:t>
            </a:r>
            <a:r>
              <a:rPr sz="2650" spc="-64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the</a:t>
            </a:r>
            <a:r>
              <a:rPr sz="2650" spc="-2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application.</a:t>
            </a:r>
            <a:endParaRPr sz="2650">
              <a:latin typeface="Times New Roman"/>
              <a:cs typeface="Times New Roman"/>
            </a:endParaRPr>
          </a:p>
          <a:p>
            <a:pPr marL="515620" indent="-502920">
              <a:lnSpc>
                <a:spcPct val="100000"/>
              </a:lnSpc>
              <a:spcBef>
                <a:spcPts val="1465"/>
              </a:spcBef>
              <a:buClr>
                <a:srgbClr val="009999"/>
              </a:buClr>
              <a:buAutoNum type="arabicPeriod"/>
              <a:tabLst>
                <a:tab pos="514984" algn="l"/>
                <a:tab pos="515620" algn="l"/>
              </a:tabLst>
            </a:pP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Done</a:t>
            </a:r>
            <a:r>
              <a:rPr sz="2650" spc="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at</a:t>
            </a:r>
            <a:r>
              <a:rPr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developer’s</a:t>
            </a:r>
            <a:r>
              <a:rPr sz="2650" spc="-3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site</a:t>
            </a:r>
            <a:r>
              <a:rPr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under</a:t>
            </a:r>
            <a:r>
              <a:rPr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controlled</a:t>
            </a:r>
            <a:r>
              <a:rPr sz="2650" spc="-3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conditions</a:t>
            </a:r>
            <a:endParaRPr sz="2650">
              <a:latin typeface="Times New Roman"/>
              <a:cs typeface="Times New Roman"/>
            </a:endParaRPr>
          </a:p>
          <a:p>
            <a:pPr marL="515620" indent="-502920">
              <a:lnSpc>
                <a:spcPct val="100000"/>
              </a:lnSpc>
              <a:spcBef>
                <a:spcPts val="1570"/>
              </a:spcBef>
              <a:buClr>
                <a:srgbClr val="009999"/>
              </a:buClr>
              <a:buAutoNum type="arabicPeriod"/>
              <a:tabLst>
                <a:tab pos="514984" algn="l"/>
                <a:tab pos="515620" algn="l"/>
                <a:tab pos="3643629" algn="l"/>
                <a:tab pos="4582160" algn="l"/>
              </a:tabLst>
            </a:pP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Under the</a:t>
            </a:r>
            <a:r>
              <a:rPr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supervision	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of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the	developers.</a:t>
            </a:r>
            <a:endParaRPr sz="26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8399" y="535838"/>
              <a:ext cx="3127919" cy="4328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099" y="2319037"/>
            <a:ext cx="9330501" cy="26707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515620" marR="333375" indent="-502920">
              <a:lnSpc>
                <a:spcPts val="3170"/>
              </a:lnSpc>
              <a:spcBef>
                <a:spcPts val="204"/>
              </a:spcBef>
              <a:buAutoNum type="arabicPeriod"/>
              <a:tabLst>
                <a:tab pos="514984" algn="l"/>
                <a:tab pos="515620" algn="l"/>
              </a:tabLst>
            </a:pP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This</a:t>
            </a:r>
            <a:r>
              <a:rPr sz="2650" spc="-6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35" dirty="0">
                <a:solidFill>
                  <a:srgbClr val="231F1F"/>
                </a:solidFill>
                <a:latin typeface="Times New Roman"/>
                <a:cs typeface="Times New Roman"/>
              </a:rPr>
              <a:t>Testing</a:t>
            </a:r>
            <a:r>
              <a:rPr sz="2650" spc="-3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is done</a:t>
            </a:r>
            <a:r>
              <a:rPr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before</a:t>
            </a:r>
            <a:r>
              <a:rPr sz="2650" spc="1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the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final</a:t>
            </a:r>
            <a:r>
              <a:rPr sz="2650" spc="-2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release</a:t>
            </a:r>
            <a:r>
              <a:rPr sz="2650" spc="-4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of </a:t>
            </a:r>
            <a:r>
              <a:rPr sz="2650" spc="-64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the</a:t>
            </a:r>
            <a:r>
              <a:rPr sz="2650" spc="-2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software</a:t>
            </a:r>
            <a:r>
              <a:rPr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to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end-users.</a:t>
            </a:r>
            <a:endParaRPr sz="2650" dirty="0">
              <a:latin typeface="Times New Roman"/>
              <a:cs typeface="Times New Roman"/>
            </a:endParaRPr>
          </a:p>
          <a:p>
            <a:pPr marL="515620" marR="5080" indent="-502920">
              <a:lnSpc>
                <a:spcPts val="3170"/>
              </a:lnSpc>
              <a:spcBef>
                <a:spcPts val="1565"/>
              </a:spcBef>
              <a:buAutoNum type="arabicPeriod"/>
              <a:tabLst>
                <a:tab pos="514984" algn="l"/>
                <a:tab pos="515620" algn="l"/>
                <a:tab pos="5889625" algn="l"/>
              </a:tabLst>
            </a:pP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Before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 the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final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release of</a:t>
            </a:r>
            <a:r>
              <a:rPr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the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software	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is </a:t>
            </a:r>
            <a:r>
              <a:rPr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released to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users </a:t>
            </a:r>
            <a:r>
              <a:rPr sz="2650" dirty="0">
                <a:solidFill>
                  <a:srgbClr val="231F1F"/>
                </a:solidFill>
                <a:latin typeface="Times New Roman"/>
                <a:cs typeface="Times New Roman"/>
              </a:rPr>
              <a:t>for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testing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where there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will be </a:t>
            </a:r>
            <a:r>
              <a:rPr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no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controlled</a:t>
            </a:r>
            <a:r>
              <a:rPr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conditions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and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 the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 user</a:t>
            </a:r>
            <a:r>
              <a:rPr sz="2650" spc="2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5" dirty="0">
                <a:solidFill>
                  <a:srgbClr val="231F1F"/>
                </a:solidFill>
                <a:latin typeface="Times New Roman"/>
                <a:cs typeface="Times New Roman"/>
              </a:rPr>
              <a:t>here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is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free </a:t>
            </a:r>
            <a:r>
              <a:rPr sz="2650" spc="-64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enough to do what ever he wants to do on the </a:t>
            </a:r>
            <a:r>
              <a:rPr sz="2650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system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20" dirty="0">
                <a:solidFill>
                  <a:srgbClr val="231F1F"/>
                </a:solidFill>
                <a:latin typeface="Times New Roman"/>
                <a:cs typeface="Times New Roman"/>
              </a:rPr>
              <a:t>to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31F1F"/>
                </a:solidFill>
                <a:latin typeface="Times New Roman"/>
                <a:cs typeface="Times New Roman"/>
              </a:rPr>
              <a:t>find</a:t>
            </a:r>
            <a:r>
              <a:rPr sz="2650" spc="-5" dirty="0">
                <a:solidFill>
                  <a:srgbClr val="231F1F"/>
                </a:solidFill>
                <a:latin typeface="Times New Roman"/>
                <a:cs typeface="Times New Roman"/>
              </a:rPr>
              <a:t> errors.</a:t>
            </a:r>
            <a:endParaRPr sz="265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3968" y="536433"/>
              <a:ext cx="2740342" cy="432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3" y="575445"/>
            <a:ext cx="8936985" cy="668659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300"/>
            <a:ext cx="10058400" cy="1184275"/>
          </a:xfrm>
          <a:custGeom>
            <a:avLst/>
            <a:gdLst/>
            <a:ahLst/>
            <a:cxnLst/>
            <a:rect l="l" t="t" r="r" b="b"/>
            <a:pathLst>
              <a:path w="10058400" h="1184275">
                <a:moveTo>
                  <a:pt x="10058400" y="1184148"/>
                </a:moveTo>
                <a:lnTo>
                  <a:pt x="0" y="1184148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1184148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6949" y="534498"/>
            <a:ext cx="5564235" cy="3252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0865" y="1901458"/>
            <a:ext cx="8927465" cy="3874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5080" indent="-378460">
              <a:lnSpc>
                <a:spcPct val="101000"/>
              </a:lnSpc>
              <a:spcBef>
                <a:spcPts val="95"/>
              </a:spcBef>
              <a:buChar char="•"/>
              <a:tabLst>
                <a:tab pos="388620" algn="l"/>
                <a:tab pos="389255" algn="l"/>
              </a:tabLst>
            </a:pPr>
            <a:r>
              <a:rPr sz="3050" spc="15" dirty="0">
                <a:solidFill>
                  <a:srgbClr val="FF0000"/>
                </a:solidFill>
                <a:latin typeface="Arial MT"/>
                <a:cs typeface="Arial MT"/>
              </a:rPr>
              <a:t>White </a:t>
            </a:r>
            <a:r>
              <a:rPr sz="3050" spc="10" dirty="0">
                <a:solidFill>
                  <a:srgbClr val="FF0000"/>
                </a:solidFill>
                <a:latin typeface="Arial MT"/>
                <a:cs typeface="Arial MT"/>
              </a:rPr>
              <a:t>Box </a:t>
            </a:r>
            <a:r>
              <a:rPr sz="3050" spc="-35" dirty="0">
                <a:solidFill>
                  <a:srgbClr val="FF0000"/>
                </a:solidFill>
                <a:latin typeface="Arial MT"/>
                <a:cs typeface="Arial MT"/>
              </a:rPr>
              <a:t>Testing </a:t>
            </a:r>
            <a:r>
              <a:rPr sz="3050" spc="5" dirty="0">
                <a:latin typeface="Arial MT"/>
                <a:cs typeface="Arial MT"/>
              </a:rPr>
              <a:t>is </a:t>
            </a:r>
            <a:r>
              <a:rPr sz="3050" spc="15" dirty="0">
                <a:latin typeface="Arial MT"/>
                <a:cs typeface="Arial MT"/>
              </a:rPr>
              <a:t>a software </a:t>
            </a:r>
            <a:r>
              <a:rPr sz="3050" spc="10" dirty="0">
                <a:latin typeface="Arial MT"/>
                <a:cs typeface="Arial MT"/>
              </a:rPr>
              <a:t>testing </a:t>
            </a:r>
            <a:r>
              <a:rPr sz="3050" spc="15" dirty="0">
                <a:latin typeface="Arial MT"/>
                <a:cs typeface="Arial MT"/>
              </a:rPr>
              <a:t>method </a:t>
            </a:r>
            <a:r>
              <a:rPr sz="3050" spc="5" dirty="0">
                <a:latin typeface="Arial MT"/>
                <a:cs typeface="Arial MT"/>
              </a:rPr>
              <a:t>in </a:t>
            </a:r>
            <a:r>
              <a:rPr sz="3050" spc="-83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which </a:t>
            </a:r>
            <a:r>
              <a:rPr sz="3050" spc="10" dirty="0">
                <a:latin typeface="Arial MT"/>
                <a:cs typeface="Arial MT"/>
              </a:rPr>
              <a:t>the internal structure/ </a:t>
            </a:r>
            <a:r>
              <a:rPr sz="3050" spc="15" dirty="0">
                <a:latin typeface="Arial MT"/>
                <a:cs typeface="Arial MT"/>
              </a:rPr>
              <a:t>design/ 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implementation</a:t>
            </a:r>
            <a:r>
              <a:rPr sz="3050" spc="55" dirty="0">
                <a:latin typeface="Arial MT"/>
                <a:cs typeface="Arial MT"/>
              </a:rPr>
              <a:t> </a:t>
            </a:r>
            <a:r>
              <a:rPr sz="3050" dirty="0">
                <a:latin typeface="Arial MT"/>
                <a:cs typeface="Arial MT"/>
              </a:rPr>
              <a:t>of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the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item</a:t>
            </a:r>
            <a:r>
              <a:rPr sz="3050" spc="5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being</a:t>
            </a:r>
            <a:r>
              <a:rPr sz="3050" spc="3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tested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5" dirty="0">
                <a:latin typeface="Arial MT"/>
                <a:cs typeface="Arial MT"/>
              </a:rPr>
              <a:t>is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20" dirty="0">
                <a:latin typeface="Arial MT"/>
                <a:cs typeface="Arial MT"/>
              </a:rPr>
              <a:t>known </a:t>
            </a:r>
            <a:r>
              <a:rPr sz="3050" spc="-83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to</a:t>
            </a:r>
            <a:r>
              <a:rPr sz="3050" spc="-10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the</a:t>
            </a:r>
            <a:r>
              <a:rPr sz="3050" spc="25" dirty="0">
                <a:latin typeface="Arial MT"/>
                <a:cs typeface="Arial MT"/>
              </a:rPr>
              <a:t> </a:t>
            </a:r>
            <a:r>
              <a:rPr sz="3050" spc="-15" dirty="0">
                <a:latin typeface="Arial MT"/>
                <a:cs typeface="Arial MT"/>
              </a:rPr>
              <a:t>tester.</a:t>
            </a:r>
            <a:endParaRPr sz="3050" dirty="0">
              <a:latin typeface="Arial MT"/>
              <a:cs typeface="Arial MT"/>
            </a:endParaRPr>
          </a:p>
          <a:p>
            <a:pPr marL="390525" marR="47625" indent="-378460">
              <a:lnSpc>
                <a:spcPct val="101000"/>
              </a:lnSpc>
              <a:spcBef>
                <a:spcPts val="735"/>
              </a:spcBef>
              <a:buChar char="•"/>
              <a:tabLst>
                <a:tab pos="388620" algn="l"/>
                <a:tab pos="389255" algn="l"/>
              </a:tabLst>
            </a:pPr>
            <a:r>
              <a:rPr sz="3050" spc="15" dirty="0">
                <a:solidFill>
                  <a:srgbClr val="FF0000"/>
                </a:solidFill>
                <a:latin typeface="Arial MT"/>
                <a:cs typeface="Arial MT"/>
              </a:rPr>
              <a:t>Black </a:t>
            </a:r>
            <a:r>
              <a:rPr sz="3050" spc="20" dirty="0">
                <a:solidFill>
                  <a:srgbClr val="FF0000"/>
                </a:solidFill>
                <a:latin typeface="Arial MT"/>
                <a:cs typeface="Arial MT"/>
              </a:rPr>
              <a:t>Box </a:t>
            </a:r>
            <a:r>
              <a:rPr sz="3050" spc="-40" dirty="0">
                <a:solidFill>
                  <a:srgbClr val="FF0000"/>
                </a:solidFill>
                <a:latin typeface="Arial MT"/>
                <a:cs typeface="Arial MT"/>
              </a:rPr>
              <a:t>Testing </a:t>
            </a:r>
            <a:r>
              <a:rPr sz="3050" spc="5" dirty="0">
                <a:latin typeface="Arial MT"/>
                <a:cs typeface="Arial MT"/>
              </a:rPr>
              <a:t>is </a:t>
            </a:r>
            <a:r>
              <a:rPr sz="3050" spc="15" dirty="0">
                <a:latin typeface="Arial MT"/>
                <a:cs typeface="Arial MT"/>
              </a:rPr>
              <a:t>a software </a:t>
            </a:r>
            <a:r>
              <a:rPr sz="3050" spc="10" dirty="0">
                <a:latin typeface="Arial MT"/>
                <a:cs typeface="Arial MT"/>
              </a:rPr>
              <a:t>testing </a:t>
            </a:r>
            <a:r>
              <a:rPr sz="3050" spc="15" dirty="0">
                <a:latin typeface="Arial MT"/>
                <a:cs typeface="Arial MT"/>
              </a:rPr>
              <a:t>method </a:t>
            </a:r>
            <a:r>
              <a:rPr sz="3050" spc="5" dirty="0">
                <a:latin typeface="Arial MT"/>
                <a:cs typeface="Arial MT"/>
              </a:rPr>
              <a:t>in </a:t>
            </a:r>
            <a:r>
              <a:rPr sz="3050" spc="-83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which </a:t>
            </a:r>
            <a:r>
              <a:rPr sz="3050" spc="10" dirty="0">
                <a:latin typeface="Arial MT"/>
                <a:cs typeface="Arial MT"/>
              </a:rPr>
              <a:t>the internal structure/ </a:t>
            </a:r>
            <a:r>
              <a:rPr sz="3050" spc="15" dirty="0">
                <a:latin typeface="Arial MT"/>
                <a:cs typeface="Arial MT"/>
              </a:rPr>
              <a:t>design/ 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implementation</a:t>
            </a:r>
            <a:r>
              <a:rPr sz="3050" spc="55" dirty="0">
                <a:latin typeface="Arial MT"/>
                <a:cs typeface="Arial MT"/>
              </a:rPr>
              <a:t> </a:t>
            </a:r>
            <a:r>
              <a:rPr sz="3050" dirty="0">
                <a:latin typeface="Arial MT"/>
                <a:cs typeface="Arial MT"/>
              </a:rPr>
              <a:t>of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the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item</a:t>
            </a:r>
            <a:r>
              <a:rPr sz="3050" spc="5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being</a:t>
            </a:r>
            <a:r>
              <a:rPr sz="3050" spc="2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tested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5" dirty="0">
                <a:latin typeface="Arial MT"/>
                <a:cs typeface="Arial MT"/>
              </a:rPr>
              <a:t>is</a:t>
            </a:r>
            <a:r>
              <a:rPr sz="3050" spc="20" dirty="0">
                <a:latin typeface="Arial MT"/>
                <a:cs typeface="Arial MT"/>
              </a:rPr>
              <a:t> NOT </a:t>
            </a:r>
            <a:r>
              <a:rPr sz="3050" spc="25" dirty="0">
                <a:latin typeface="Arial MT"/>
                <a:cs typeface="Arial MT"/>
              </a:rPr>
              <a:t> </a:t>
            </a:r>
            <a:r>
              <a:rPr sz="3050" spc="20" dirty="0">
                <a:latin typeface="Arial MT"/>
                <a:cs typeface="Arial MT"/>
              </a:rPr>
              <a:t>known</a:t>
            </a:r>
            <a:r>
              <a:rPr sz="3050" spc="-1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to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the</a:t>
            </a:r>
            <a:r>
              <a:rPr sz="3050" spc="25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tester</a:t>
            </a:r>
            <a:endParaRPr sz="30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298" y="3228625"/>
            <a:ext cx="4594860" cy="2750820"/>
          </a:xfrm>
          <a:prstGeom prst="rect">
            <a:avLst/>
          </a:prstGeom>
        </p:spPr>
        <p:txBody>
          <a:bodyPr vert="horz" wrap="square" lIns="0" tIns="474980" rIns="0" bIns="0" rtlCol="0">
            <a:spAutoFit/>
          </a:bodyPr>
          <a:lstStyle/>
          <a:p>
            <a:pPr marL="1016635" indent="-944244">
              <a:lnSpc>
                <a:spcPct val="100000"/>
              </a:lnSpc>
              <a:spcBef>
                <a:spcPts val="3740"/>
              </a:spcBef>
              <a:buFont typeface="Wingdings"/>
              <a:buChar char=""/>
              <a:tabLst>
                <a:tab pos="1016635" algn="l"/>
                <a:tab pos="1017269" algn="l"/>
              </a:tabLst>
            </a:pPr>
            <a:r>
              <a:rPr sz="5900" b="1" spc="10" dirty="0">
                <a:solidFill>
                  <a:srgbClr val="366091"/>
                </a:solidFill>
                <a:latin typeface="Calibri"/>
                <a:cs typeface="Calibri"/>
              </a:rPr>
              <a:t>Generic</a:t>
            </a:r>
            <a:endParaRPr sz="5900">
              <a:latin typeface="Calibri"/>
              <a:cs typeface="Calibri"/>
            </a:endParaRPr>
          </a:p>
          <a:p>
            <a:pPr marL="955675" indent="-943610">
              <a:lnSpc>
                <a:spcPct val="100000"/>
              </a:lnSpc>
              <a:spcBef>
                <a:spcPts val="3650"/>
              </a:spcBef>
              <a:buFont typeface="Wingdings"/>
              <a:buChar char=""/>
              <a:tabLst>
                <a:tab pos="955675" algn="l"/>
                <a:tab pos="956310" algn="l"/>
              </a:tabLst>
            </a:pPr>
            <a:r>
              <a:rPr sz="5900" b="1" spc="-10" dirty="0">
                <a:solidFill>
                  <a:srgbClr val="366091"/>
                </a:solidFill>
                <a:latin typeface="Calibri"/>
                <a:cs typeface="Calibri"/>
              </a:rPr>
              <a:t>Customized</a:t>
            </a:r>
            <a:endParaRPr sz="59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203960"/>
            <a:ext cx="10058400" cy="3554095"/>
            <a:chOff x="0" y="1203960"/>
            <a:chExt cx="10058400" cy="3554095"/>
          </a:xfrm>
        </p:grpSpPr>
        <p:sp>
          <p:nvSpPr>
            <p:cNvPr id="4" name="object 4"/>
            <p:cNvSpPr/>
            <p:nvPr/>
          </p:nvSpPr>
          <p:spPr>
            <a:xfrm>
              <a:off x="0" y="1203960"/>
              <a:ext cx="10058400" cy="1257300"/>
            </a:xfrm>
            <a:custGeom>
              <a:avLst/>
              <a:gdLst/>
              <a:ahLst/>
              <a:cxnLst/>
              <a:rect l="l" t="t" r="r" b="b"/>
              <a:pathLst>
                <a:path w="10058400" h="1257300">
                  <a:moveTo>
                    <a:pt x="10058400" y="1257299"/>
                  </a:moveTo>
                  <a:lnTo>
                    <a:pt x="0" y="1257299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257299"/>
                  </a:lnTo>
                  <a:close/>
                </a:path>
              </a:pathLst>
            </a:custGeom>
            <a:solidFill>
              <a:srgbClr val="DBED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3544" y="1483530"/>
              <a:ext cx="4220085" cy="6718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3036" y="1507041"/>
              <a:ext cx="2533040" cy="8696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47" y="1620012"/>
              <a:ext cx="1684019" cy="16824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9076" y="3174492"/>
              <a:ext cx="3089047" cy="1583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3" name="object 3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2755" y="537178"/>
              <a:ext cx="6319171" cy="4313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90865" y="1901458"/>
            <a:ext cx="8963025" cy="3968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65405" indent="-378460">
              <a:lnSpc>
                <a:spcPct val="101000"/>
              </a:lnSpc>
              <a:spcBef>
                <a:spcPts val="95"/>
              </a:spcBef>
              <a:buChar char="•"/>
              <a:tabLst>
                <a:tab pos="388620" algn="l"/>
                <a:tab pos="389255" algn="l"/>
              </a:tabLst>
            </a:pPr>
            <a:r>
              <a:rPr sz="3050" spc="20" dirty="0">
                <a:latin typeface="Arial MT"/>
                <a:cs typeface="Arial MT"/>
              </a:rPr>
              <a:t>Under </a:t>
            </a:r>
            <a:r>
              <a:rPr sz="3050" b="1" spc="15" dirty="0">
                <a:solidFill>
                  <a:srgbClr val="FF0000"/>
                </a:solidFill>
                <a:latin typeface="Arial"/>
                <a:cs typeface="Arial"/>
              </a:rPr>
              <a:t>Static </a:t>
            </a:r>
            <a:r>
              <a:rPr sz="3050" b="1" spc="-20" dirty="0">
                <a:solidFill>
                  <a:srgbClr val="FF0000"/>
                </a:solidFill>
                <a:latin typeface="Arial"/>
                <a:cs typeface="Arial"/>
              </a:rPr>
              <a:t>Testing </a:t>
            </a:r>
            <a:r>
              <a:rPr sz="3050" spc="15" dirty="0">
                <a:latin typeface="Arial MT"/>
                <a:cs typeface="Arial MT"/>
              </a:rPr>
              <a:t>code </a:t>
            </a:r>
            <a:r>
              <a:rPr sz="3050" spc="5" dirty="0">
                <a:latin typeface="Arial MT"/>
                <a:cs typeface="Arial MT"/>
              </a:rPr>
              <a:t>is </a:t>
            </a:r>
            <a:r>
              <a:rPr sz="3050" spc="10" dirty="0">
                <a:latin typeface="Arial MT"/>
                <a:cs typeface="Arial MT"/>
              </a:rPr>
              <a:t>not </a:t>
            </a:r>
            <a:r>
              <a:rPr sz="3050" spc="15" dirty="0">
                <a:latin typeface="Arial MT"/>
                <a:cs typeface="Arial MT"/>
              </a:rPr>
              <a:t>executed. 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Rather </a:t>
            </a:r>
            <a:r>
              <a:rPr sz="3050" dirty="0">
                <a:latin typeface="Arial MT"/>
                <a:cs typeface="Arial MT"/>
              </a:rPr>
              <a:t>it </a:t>
            </a:r>
            <a:r>
              <a:rPr sz="3050" spc="10" dirty="0">
                <a:latin typeface="Arial MT"/>
                <a:cs typeface="Arial MT"/>
              </a:rPr>
              <a:t>manually </a:t>
            </a:r>
            <a:r>
              <a:rPr sz="3050" spc="20" dirty="0">
                <a:latin typeface="Arial MT"/>
                <a:cs typeface="Arial MT"/>
              </a:rPr>
              <a:t>checks </a:t>
            </a:r>
            <a:r>
              <a:rPr sz="3050" spc="10" dirty="0">
                <a:latin typeface="Arial MT"/>
                <a:cs typeface="Arial MT"/>
              </a:rPr>
              <a:t>the </a:t>
            </a:r>
            <a:r>
              <a:rPr sz="3050" spc="15" dirty="0">
                <a:latin typeface="Arial MT"/>
                <a:cs typeface="Arial MT"/>
              </a:rPr>
              <a:t>code, requirement </a:t>
            </a:r>
            <a:r>
              <a:rPr sz="3050" spc="-83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documents,</a:t>
            </a:r>
            <a:r>
              <a:rPr sz="3050" spc="-1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and</a:t>
            </a:r>
            <a:r>
              <a:rPr sz="3050" spc="2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design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documents </a:t>
            </a:r>
            <a:r>
              <a:rPr sz="3050" dirty="0">
                <a:latin typeface="Arial MT"/>
                <a:cs typeface="Arial MT"/>
              </a:rPr>
              <a:t>to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5" dirty="0">
                <a:latin typeface="Arial MT"/>
                <a:cs typeface="Arial MT"/>
              </a:rPr>
              <a:t>find</a:t>
            </a:r>
            <a:r>
              <a:rPr sz="3050" spc="2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errors.</a:t>
            </a:r>
            <a:endParaRPr sz="30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4450" dirty="0">
              <a:latin typeface="Arial MT"/>
              <a:cs typeface="Arial MT"/>
            </a:endParaRPr>
          </a:p>
          <a:p>
            <a:pPr marL="390525" marR="5080" indent="-378460">
              <a:lnSpc>
                <a:spcPct val="101000"/>
              </a:lnSpc>
              <a:buChar char="•"/>
              <a:tabLst>
                <a:tab pos="388620" algn="l"/>
                <a:tab pos="389255" algn="l"/>
              </a:tabLst>
            </a:pPr>
            <a:r>
              <a:rPr sz="3050" spc="20" dirty="0">
                <a:latin typeface="Arial MT"/>
                <a:cs typeface="Arial MT"/>
              </a:rPr>
              <a:t>Under </a:t>
            </a:r>
            <a:r>
              <a:rPr sz="3050" b="1" spc="15" dirty="0">
                <a:solidFill>
                  <a:srgbClr val="FF0000"/>
                </a:solidFill>
                <a:latin typeface="Arial"/>
                <a:cs typeface="Arial"/>
              </a:rPr>
              <a:t>Dynamic </a:t>
            </a:r>
            <a:r>
              <a:rPr sz="3050" b="1" spc="-20" dirty="0">
                <a:solidFill>
                  <a:srgbClr val="FF0000"/>
                </a:solidFill>
                <a:latin typeface="Arial"/>
                <a:cs typeface="Arial"/>
              </a:rPr>
              <a:t>Testing </a:t>
            </a:r>
            <a:r>
              <a:rPr sz="3050" spc="15" dirty="0">
                <a:latin typeface="Arial MT"/>
                <a:cs typeface="Arial MT"/>
              </a:rPr>
              <a:t>code </a:t>
            </a:r>
            <a:r>
              <a:rPr sz="3050" spc="5" dirty="0">
                <a:latin typeface="Arial MT"/>
                <a:cs typeface="Arial MT"/>
              </a:rPr>
              <a:t>is </a:t>
            </a:r>
            <a:r>
              <a:rPr sz="3050" spc="15" dirty="0">
                <a:latin typeface="Arial MT"/>
                <a:cs typeface="Arial MT"/>
              </a:rPr>
              <a:t>executed. </a:t>
            </a:r>
            <a:r>
              <a:rPr sz="3050" spc="10" dirty="0">
                <a:latin typeface="Arial MT"/>
                <a:cs typeface="Arial MT"/>
              </a:rPr>
              <a:t>It 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20" dirty="0">
                <a:latin typeface="Arial MT"/>
                <a:cs typeface="Arial MT"/>
              </a:rPr>
              <a:t>checks</a:t>
            </a:r>
            <a:r>
              <a:rPr sz="3050" spc="-15" dirty="0">
                <a:latin typeface="Arial MT"/>
                <a:cs typeface="Arial MT"/>
              </a:rPr>
              <a:t> </a:t>
            </a:r>
            <a:r>
              <a:rPr sz="3050" spc="5" dirty="0">
                <a:latin typeface="Arial MT"/>
                <a:cs typeface="Arial MT"/>
              </a:rPr>
              <a:t>for </a:t>
            </a:r>
            <a:r>
              <a:rPr sz="3050" spc="10" dirty="0">
                <a:latin typeface="Arial MT"/>
                <a:cs typeface="Arial MT"/>
              </a:rPr>
              <a:t>functional</a:t>
            </a:r>
            <a:r>
              <a:rPr sz="3050" spc="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behavior</a:t>
            </a:r>
            <a:r>
              <a:rPr sz="3050" spc="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of</a:t>
            </a:r>
            <a:r>
              <a:rPr sz="3050" spc="-1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software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20" dirty="0">
                <a:latin typeface="Arial MT"/>
                <a:cs typeface="Arial MT"/>
              </a:rPr>
              <a:t>system</a:t>
            </a:r>
            <a:endParaRPr sz="3050" dirty="0">
              <a:latin typeface="Arial MT"/>
              <a:cs typeface="Arial MT"/>
            </a:endParaRPr>
          </a:p>
          <a:p>
            <a:pPr marL="390525" marR="241935">
              <a:lnSpc>
                <a:spcPct val="101000"/>
              </a:lnSpc>
            </a:pPr>
            <a:r>
              <a:rPr sz="3050" spc="5" dirty="0">
                <a:latin typeface="Arial MT"/>
                <a:cs typeface="Arial MT"/>
              </a:rPr>
              <a:t>,</a:t>
            </a:r>
            <a:r>
              <a:rPr sz="3050" spc="-1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memory/cpu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20" dirty="0">
                <a:latin typeface="Arial MT"/>
                <a:cs typeface="Arial MT"/>
              </a:rPr>
              <a:t>usage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25" dirty="0">
                <a:latin typeface="Arial MT"/>
                <a:cs typeface="Arial MT"/>
              </a:rPr>
              <a:t>and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overall</a:t>
            </a:r>
            <a:r>
              <a:rPr sz="3050" spc="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performance</a:t>
            </a:r>
            <a:r>
              <a:rPr sz="3050" spc="30" dirty="0">
                <a:latin typeface="Arial MT"/>
                <a:cs typeface="Arial MT"/>
              </a:rPr>
              <a:t> </a:t>
            </a:r>
            <a:r>
              <a:rPr sz="3050" dirty="0">
                <a:latin typeface="Arial MT"/>
                <a:cs typeface="Arial MT"/>
              </a:rPr>
              <a:t>of </a:t>
            </a:r>
            <a:r>
              <a:rPr sz="3050" spc="-835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the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system.</a:t>
            </a:r>
            <a:endParaRPr sz="30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1299" y="1709311"/>
            <a:ext cx="2164715" cy="38862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650" spc="-114" dirty="0">
                <a:latin typeface="Times New Roman"/>
                <a:cs typeface="Times New Roman"/>
              </a:rPr>
              <a:t>Bug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Id</a:t>
            </a:r>
            <a:endParaRPr sz="2650">
              <a:latin typeface="Times New Roman"/>
              <a:cs typeface="Times New Roman"/>
            </a:endParaRPr>
          </a:p>
          <a:p>
            <a:pPr marL="12700" marR="5080">
              <a:lnSpc>
                <a:spcPts val="3800"/>
              </a:lnSpc>
              <a:spcBef>
                <a:spcPts val="220"/>
              </a:spcBef>
            </a:pPr>
            <a:r>
              <a:rPr sz="2650" spc="-70" dirty="0">
                <a:latin typeface="Times New Roman"/>
                <a:cs typeface="Times New Roman"/>
              </a:rPr>
              <a:t>Test</a:t>
            </a:r>
            <a:r>
              <a:rPr sz="2650" spc="520" dirty="0">
                <a:latin typeface="Times New Roman"/>
                <a:cs typeface="Times New Roman"/>
              </a:rPr>
              <a:t> </a:t>
            </a:r>
            <a:r>
              <a:rPr sz="2650" spc="-85" dirty="0">
                <a:latin typeface="Times New Roman"/>
                <a:cs typeface="Times New Roman"/>
              </a:rPr>
              <a:t>case</a:t>
            </a:r>
            <a:r>
              <a:rPr sz="2650" spc="495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Id </a:t>
            </a:r>
            <a:r>
              <a:rPr sz="2650" spc="20" dirty="0">
                <a:latin typeface="Times New Roman"/>
                <a:cs typeface="Times New Roman"/>
              </a:rPr>
              <a:t> </a:t>
            </a:r>
            <a:r>
              <a:rPr sz="2650" spc="-160" dirty="0">
                <a:latin typeface="Times New Roman"/>
                <a:cs typeface="Times New Roman"/>
              </a:rPr>
              <a:t>B</a:t>
            </a:r>
            <a:r>
              <a:rPr sz="2650" spc="-35" dirty="0">
                <a:latin typeface="Times New Roman"/>
                <a:cs typeface="Times New Roman"/>
              </a:rPr>
              <a:t>u</a:t>
            </a:r>
            <a:r>
              <a:rPr sz="2650" spc="-145" dirty="0">
                <a:latin typeface="Times New Roman"/>
                <a:cs typeface="Times New Roman"/>
              </a:rPr>
              <a:t>g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114" dirty="0">
                <a:latin typeface="Times New Roman"/>
                <a:cs typeface="Times New Roman"/>
              </a:rPr>
              <a:t>D</a:t>
            </a:r>
            <a:r>
              <a:rPr sz="2650" spc="-75" dirty="0">
                <a:latin typeface="Times New Roman"/>
                <a:cs typeface="Times New Roman"/>
              </a:rPr>
              <a:t>e</a:t>
            </a:r>
            <a:r>
              <a:rPr sz="2650" spc="-85" dirty="0">
                <a:latin typeface="Times New Roman"/>
                <a:cs typeface="Times New Roman"/>
              </a:rPr>
              <a:t>s</a:t>
            </a:r>
            <a:r>
              <a:rPr sz="2650" spc="-75" dirty="0">
                <a:latin typeface="Times New Roman"/>
                <a:cs typeface="Times New Roman"/>
              </a:rPr>
              <a:t>c</a:t>
            </a:r>
            <a:r>
              <a:rPr sz="2650" spc="-15" dirty="0">
                <a:latin typeface="Times New Roman"/>
                <a:cs typeface="Times New Roman"/>
              </a:rPr>
              <a:t>r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15" dirty="0">
                <a:latin typeface="Times New Roman"/>
                <a:cs typeface="Times New Roman"/>
              </a:rPr>
              <a:t>p</a:t>
            </a:r>
            <a:r>
              <a:rPr sz="2650" spc="25" dirty="0">
                <a:latin typeface="Times New Roman"/>
                <a:cs typeface="Times New Roman"/>
              </a:rPr>
              <a:t>t</a:t>
            </a:r>
            <a:r>
              <a:rPr sz="2650" spc="-135" dirty="0">
                <a:latin typeface="Times New Roman"/>
                <a:cs typeface="Times New Roman"/>
              </a:rPr>
              <a:t>i</a:t>
            </a:r>
            <a:r>
              <a:rPr sz="2650" spc="15" dirty="0">
                <a:latin typeface="Times New Roman"/>
                <a:cs typeface="Times New Roman"/>
              </a:rPr>
              <a:t>o</a:t>
            </a:r>
            <a:r>
              <a:rPr sz="2650" spc="10" dirty="0">
                <a:latin typeface="Times New Roman"/>
                <a:cs typeface="Times New Roman"/>
              </a:rPr>
              <a:t>n  </a:t>
            </a:r>
            <a:r>
              <a:rPr sz="2650" spc="-114" dirty="0">
                <a:latin typeface="Times New Roman"/>
                <a:cs typeface="Times New Roman"/>
              </a:rPr>
              <a:t>Bug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Times New Roman"/>
                <a:cs typeface="Times New Roman"/>
              </a:rPr>
              <a:t>Priority </a:t>
            </a:r>
            <a:r>
              <a:rPr sz="2650" spc="-55" dirty="0">
                <a:latin typeface="Times New Roman"/>
                <a:cs typeface="Times New Roman"/>
              </a:rPr>
              <a:t> </a:t>
            </a:r>
            <a:r>
              <a:rPr sz="2650" spc="-40" dirty="0">
                <a:latin typeface="Times New Roman"/>
                <a:cs typeface="Times New Roman"/>
              </a:rPr>
              <a:t>Identified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120" dirty="0">
                <a:latin typeface="Times New Roman"/>
                <a:cs typeface="Times New Roman"/>
              </a:rPr>
              <a:t>by </a:t>
            </a:r>
            <a:r>
              <a:rPr sz="2650" spc="-114" dirty="0">
                <a:latin typeface="Times New Roman"/>
                <a:cs typeface="Times New Roman"/>
              </a:rPr>
              <a:t> </a:t>
            </a:r>
            <a:r>
              <a:rPr sz="2650" spc="-70" dirty="0">
                <a:latin typeface="Times New Roman"/>
                <a:cs typeface="Times New Roman"/>
              </a:rPr>
              <a:t>Module</a:t>
            </a:r>
            <a:endParaRPr sz="2650">
              <a:latin typeface="Times New Roman"/>
              <a:cs typeface="Times New Roman"/>
            </a:endParaRPr>
          </a:p>
          <a:p>
            <a:pPr marL="12700" marR="1217930">
              <a:lnSpc>
                <a:spcPts val="3800"/>
              </a:lnSpc>
            </a:pPr>
            <a:r>
              <a:rPr sz="2650" dirty="0">
                <a:latin typeface="Times New Roman"/>
                <a:cs typeface="Times New Roman"/>
              </a:rPr>
              <a:t>P</a:t>
            </a:r>
            <a:r>
              <a:rPr sz="2650" spc="10" dirty="0">
                <a:latin typeface="Times New Roman"/>
                <a:cs typeface="Times New Roman"/>
              </a:rPr>
              <a:t>r</a:t>
            </a:r>
            <a:r>
              <a:rPr sz="2650" spc="-10" dirty="0">
                <a:latin typeface="Times New Roman"/>
                <a:cs typeface="Times New Roman"/>
              </a:rPr>
              <a:t>o</a:t>
            </a:r>
            <a:r>
              <a:rPr sz="2650" spc="-135" dirty="0">
                <a:latin typeface="Times New Roman"/>
                <a:cs typeface="Times New Roman"/>
              </a:rPr>
              <a:t>j</a:t>
            </a:r>
            <a:r>
              <a:rPr sz="2650" spc="-75" dirty="0">
                <a:latin typeface="Times New Roman"/>
                <a:cs typeface="Times New Roman"/>
              </a:rPr>
              <a:t>ec</a:t>
            </a:r>
            <a:r>
              <a:rPr sz="2650" spc="30" dirty="0">
                <a:latin typeface="Times New Roman"/>
                <a:cs typeface="Times New Roman"/>
              </a:rPr>
              <a:t>t  </a:t>
            </a:r>
            <a:r>
              <a:rPr sz="2650" spc="-10" dirty="0">
                <a:latin typeface="Times New Roman"/>
                <a:cs typeface="Times New Roman"/>
              </a:rPr>
              <a:t>Dated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78823" y="1709311"/>
            <a:ext cx="3340100" cy="38862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  <a:tabLst>
                <a:tab pos="589280" algn="l"/>
              </a:tabLst>
            </a:pPr>
            <a:r>
              <a:rPr sz="2650" spc="-160" dirty="0">
                <a:latin typeface="Times New Roman"/>
                <a:cs typeface="Times New Roman"/>
              </a:rPr>
              <a:t>:	</a:t>
            </a:r>
            <a:r>
              <a:rPr sz="2650" spc="-80" dirty="0">
                <a:latin typeface="Times New Roman"/>
                <a:cs typeface="Times New Roman"/>
              </a:rPr>
              <a:t>Sys_def_xyz_o1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589280" algn="l"/>
              </a:tabLst>
            </a:pPr>
            <a:r>
              <a:rPr sz="2650" spc="-160" dirty="0">
                <a:latin typeface="Times New Roman"/>
                <a:cs typeface="Times New Roman"/>
              </a:rPr>
              <a:t>:	</a:t>
            </a:r>
            <a:r>
              <a:rPr sz="2650" spc="-100" dirty="0">
                <a:latin typeface="Times New Roman"/>
                <a:cs typeface="Times New Roman"/>
              </a:rPr>
              <a:t>Sys_xyz_o1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589280" algn="l"/>
              </a:tabLst>
            </a:pPr>
            <a:r>
              <a:rPr sz="2650" spc="-160" dirty="0">
                <a:latin typeface="Times New Roman"/>
                <a:cs typeface="Times New Roman"/>
              </a:rPr>
              <a:t>:	</a:t>
            </a:r>
            <a:r>
              <a:rPr sz="2650" spc="-110" dirty="0">
                <a:latin typeface="Times New Roman"/>
                <a:cs typeface="Times New Roman"/>
              </a:rPr>
              <a:t>Specify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the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defect.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589280" algn="l"/>
              </a:tabLst>
            </a:pPr>
            <a:r>
              <a:rPr sz="2650" spc="-160" dirty="0">
                <a:latin typeface="Times New Roman"/>
                <a:cs typeface="Times New Roman"/>
              </a:rPr>
              <a:t>:	</a:t>
            </a:r>
            <a:r>
              <a:rPr sz="2650" spc="-85" dirty="0">
                <a:latin typeface="Times New Roman"/>
                <a:cs typeface="Times New Roman"/>
              </a:rPr>
              <a:t>Major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or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Times New Roman"/>
                <a:cs typeface="Times New Roman"/>
              </a:rPr>
              <a:t>Minor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589280" algn="l"/>
              </a:tabLst>
            </a:pPr>
            <a:r>
              <a:rPr sz="2650" spc="-160" dirty="0">
                <a:latin typeface="Times New Roman"/>
                <a:cs typeface="Times New Roman"/>
              </a:rPr>
              <a:t>:	</a:t>
            </a:r>
            <a:r>
              <a:rPr sz="2650" spc="-125" dirty="0">
                <a:latin typeface="Times New Roman"/>
                <a:cs typeface="Times New Roman"/>
              </a:rPr>
              <a:t>ABC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589280" algn="l"/>
              </a:tabLst>
            </a:pPr>
            <a:r>
              <a:rPr sz="2650" spc="-160" dirty="0">
                <a:latin typeface="Times New Roman"/>
                <a:cs typeface="Times New Roman"/>
              </a:rPr>
              <a:t>:	</a:t>
            </a:r>
            <a:r>
              <a:rPr sz="2650" spc="-40" dirty="0">
                <a:latin typeface="Times New Roman"/>
                <a:cs typeface="Times New Roman"/>
              </a:rPr>
              <a:t>Database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Operations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  <a:tabLst>
                <a:tab pos="589280" algn="l"/>
              </a:tabLst>
            </a:pPr>
            <a:r>
              <a:rPr sz="2650" spc="-160" dirty="0">
                <a:latin typeface="Times New Roman"/>
                <a:cs typeface="Times New Roman"/>
              </a:rPr>
              <a:t>:	</a:t>
            </a:r>
            <a:r>
              <a:rPr sz="2650" spc="-55" dirty="0">
                <a:latin typeface="Times New Roman"/>
                <a:cs typeface="Times New Roman"/>
              </a:rPr>
              <a:t>XYZ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Corporation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  <a:tabLst>
                <a:tab pos="589280" algn="l"/>
              </a:tabLst>
            </a:pPr>
            <a:r>
              <a:rPr sz="2650" spc="-160" dirty="0">
                <a:latin typeface="Times New Roman"/>
                <a:cs typeface="Times New Roman"/>
              </a:rPr>
              <a:t>:	</a:t>
            </a:r>
            <a:r>
              <a:rPr sz="2650" spc="100" dirty="0">
                <a:latin typeface="Times New Roman"/>
                <a:cs typeface="Times New Roman"/>
              </a:rPr>
              <a:t>22/9/03</a:t>
            </a:r>
            <a:endParaRPr sz="2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5" name="object 5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125" y="535540"/>
              <a:ext cx="5237944" cy="433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099" y="1968532"/>
            <a:ext cx="8911590" cy="37033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204"/>
              </a:spcBef>
            </a:pPr>
            <a:r>
              <a:rPr sz="2650" b="1" spc="-40" dirty="0">
                <a:latin typeface="Times New Roman"/>
                <a:cs typeface="Times New Roman"/>
              </a:rPr>
              <a:t>Quality</a:t>
            </a:r>
            <a:r>
              <a:rPr sz="2650" b="1" spc="35" dirty="0">
                <a:latin typeface="Times New Roman"/>
                <a:cs typeface="Times New Roman"/>
              </a:rPr>
              <a:t> </a:t>
            </a:r>
            <a:r>
              <a:rPr sz="2650" b="1" spc="30" dirty="0">
                <a:latin typeface="Times New Roman"/>
                <a:cs typeface="Times New Roman"/>
              </a:rPr>
              <a:t>is</a:t>
            </a:r>
            <a:r>
              <a:rPr sz="2650" b="1" spc="10" dirty="0">
                <a:latin typeface="Times New Roman"/>
                <a:cs typeface="Times New Roman"/>
              </a:rPr>
              <a:t> </a:t>
            </a:r>
            <a:r>
              <a:rPr sz="2650" b="1" spc="-10" dirty="0">
                <a:latin typeface="Times New Roman"/>
                <a:cs typeface="Times New Roman"/>
              </a:rPr>
              <a:t>defined</a:t>
            </a:r>
            <a:r>
              <a:rPr sz="2650" b="1" spc="25" dirty="0">
                <a:latin typeface="Times New Roman"/>
                <a:cs typeface="Times New Roman"/>
              </a:rPr>
              <a:t> </a:t>
            </a:r>
            <a:r>
              <a:rPr sz="2650" b="1" dirty="0">
                <a:latin typeface="Times New Roman"/>
                <a:cs typeface="Times New Roman"/>
              </a:rPr>
              <a:t>as</a:t>
            </a:r>
            <a:r>
              <a:rPr sz="2650" b="1" spc="15" dirty="0">
                <a:latin typeface="Times New Roman"/>
                <a:cs typeface="Times New Roman"/>
              </a:rPr>
              <a:t> </a:t>
            </a:r>
            <a:r>
              <a:rPr sz="2650" b="1" spc="20" dirty="0">
                <a:latin typeface="Times New Roman"/>
                <a:cs typeface="Times New Roman"/>
              </a:rPr>
              <a:t>meeting</a:t>
            </a:r>
            <a:r>
              <a:rPr sz="2650" b="1" dirty="0">
                <a:latin typeface="Times New Roman"/>
                <a:cs typeface="Times New Roman"/>
              </a:rPr>
              <a:t> </a:t>
            </a:r>
            <a:r>
              <a:rPr sz="2650" b="1" spc="-15" dirty="0">
                <a:latin typeface="Times New Roman"/>
                <a:cs typeface="Times New Roman"/>
              </a:rPr>
              <a:t>the</a:t>
            </a:r>
            <a:r>
              <a:rPr sz="2650" b="1" spc="10" dirty="0">
                <a:latin typeface="Times New Roman"/>
                <a:cs typeface="Times New Roman"/>
              </a:rPr>
              <a:t> </a:t>
            </a:r>
            <a:r>
              <a:rPr sz="2650" b="1" spc="-35" dirty="0">
                <a:latin typeface="Times New Roman"/>
                <a:cs typeface="Times New Roman"/>
              </a:rPr>
              <a:t>customer’s</a:t>
            </a:r>
            <a:r>
              <a:rPr sz="2650" b="1" spc="15" dirty="0">
                <a:latin typeface="Times New Roman"/>
                <a:cs typeface="Times New Roman"/>
              </a:rPr>
              <a:t> </a:t>
            </a:r>
            <a:r>
              <a:rPr sz="2650" b="1" spc="-35" dirty="0">
                <a:latin typeface="Times New Roman"/>
                <a:cs typeface="Times New Roman"/>
              </a:rPr>
              <a:t>requirements</a:t>
            </a:r>
            <a:r>
              <a:rPr sz="2650" b="1" spc="15" dirty="0">
                <a:latin typeface="Times New Roman"/>
                <a:cs typeface="Times New Roman"/>
              </a:rPr>
              <a:t> </a:t>
            </a:r>
            <a:r>
              <a:rPr sz="2650" b="1" spc="-35" dirty="0">
                <a:latin typeface="Times New Roman"/>
                <a:cs typeface="Times New Roman"/>
              </a:rPr>
              <a:t>and </a:t>
            </a:r>
            <a:r>
              <a:rPr sz="2650" b="1" spc="-645" dirty="0">
                <a:latin typeface="Times New Roman"/>
                <a:cs typeface="Times New Roman"/>
              </a:rPr>
              <a:t> </a:t>
            </a:r>
            <a:r>
              <a:rPr sz="2650" b="1" spc="-15" dirty="0">
                <a:latin typeface="Times New Roman"/>
                <a:cs typeface="Times New Roman"/>
              </a:rPr>
              <a:t>according</a:t>
            </a:r>
            <a:r>
              <a:rPr sz="2650" b="1" spc="10" dirty="0">
                <a:latin typeface="Times New Roman"/>
                <a:cs typeface="Times New Roman"/>
              </a:rPr>
              <a:t> </a:t>
            </a:r>
            <a:r>
              <a:rPr sz="2650" b="1" spc="-10" dirty="0">
                <a:latin typeface="Times New Roman"/>
                <a:cs typeface="Times New Roman"/>
              </a:rPr>
              <a:t>to </a:t>
            </a:r>
            <a:r>
              <a:rPr sz="2650" b="1" spc="-15" dirty="0">
                <a:latin typeface="Times New Roman"/>
                <a:cs typeface="Times New Roman"/>
              </a:rPr>
              <a:t>the</a:t>
            </a:r>
            <a:r>
              <a:rPr sz="2650" b="1" spc="25" dirty="0">
                <a:latin typeface="Times New Roman"/>
                <a:cs typeface="Times New Roman"/>
              </a:rPr>
              <a:t> </a:t>
            </a:r>
            <a:r>
              <a:rPr sz="2650" b="1" spc="-45" dirty="0">
                <a:latin typeface="Times New Roman"/>
                <a:cs typeface="Times New Roman"/>
              </a:rPr>
              <a:t>standards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3039745" algn="l"/>
              </a:tabLst>
            </a:pPr>
            <a:r>
              <a:rPr sz="2650" b="1" spc="35" dirty="0">
                <a:latin typeface="Times New Roman"/>
                <a:cs typeface="Times New Roman"/>
              </a:rPr>
              <a:t>The</a:t>
            </a:r>
            <a:r>
              <a:rPr sz="2650" b="1" dirty="0">
                <a:latin typeface="Times New Roman"/>
                <a:cs typeface="Times New Roman"/>
              </a:rPr>
              <a:t> </a:t>
            </a:r>
            <a:r>
              <a:rPr sz="2650" b="1" spc="5" dirty="0">
                <a:latin typeface="Times New Roman"/>
                <a:cs typeface="Times New Roman"/>
              </a:rPr>
              <a:t>best</a:t>
            </a:r>
            <a:r>
              <a:rPr sz="2650" b="1" spc="20" dirty="0">
                <a:latin typeface="Times New Roman"/>
                <a:cs typeface="Times New Roman"/>
              </a:rPr>
              <a:t> </a:t>
            </a:r>
            <a:r>
              <a:rPr sz="2650" b="1" spc="-20" dirty="0">
                <a:latin typeface="Times New Roman"/>
                <a:cs typeface="Times New Roman"/>
              </a:rPr>
              <a:t>measure</a:t>
            </a:r>
            <a:r>
              <a:rPr sz="2650" b="1" spc="5" dirty="0">
                <a:latin typeface="Times New Roman"/>
                <a:cs typeface="Times New Roman"/>
              </a:rPr>
              <a:t> </a:t>
            </a:r>
            <a:r>
              <a:rPr sz="2650" b="1" spc="-20" dirty="0">
                <a:latin typeface="Times New Roman"/>
                <a:cs typeface="Times New Roman"/>
              </a:rPr>
              <a:t>of	</a:t>
            </a:r>
            <a:r>
              <a:rPr sz="2650" b="1" spc="-40" dirty="0">
                <a:latin typeface="Times New Roman"/>
                <a:cs typeface="Times New Roman"/>
              </a:rPr>
              <a:t>Quality</a:t>
            </a:r>
            <a:r>
              <a:rPr sz="2650" b="1" spc="15" dirty="0">
                <a:latin typeface="Times New Roman"/>
                <a:cs typeface="Times New Roman"/>
              </a:rPr>
              <a:t> </a:t>
            </a:r>
            <a:r>
              <a:rPr sz="2650" b="1" spc="30" dirty="0">
                <a:latin typeface="Times New Roman"/>
                <a:cs typeface="Times New Roman"/>
              </a:rPr>
              <a:t>is</a:t>
            </a:r>
            <a:r>
              <a:rPr sz="2650" b="1" spc="-25" dirty="0">
                <a:latin typeface="Times New Roman"/>
                <a:cs typeface="Times New Roman"/>
              </a:rPr>
              <a:t> </a:t>
            </a:r>
            <a:r>
              <a:rPr sz="2650" b="1" spc="-10" dirty="0">
                <a:latin typeface="Times New Roman"/>
                <a:cs typeface="Times New Roman"/>
              </a:rPr>
              <a:t>given</a:t>
            </a:r>
            <a:r>
              <a:rPr sz="2650" b="1" spc="-20" dirty="0">
                <a:latin typeface="Times New Roman"/>
                <a:cs typeface="Times New Roman"/>
              </a:rPr>
              <a:t> </a:t>
            </a:r>
            <a:r>
              <a:rPr sz="2650" b="1" spc="-60" dirty="0">
                <a:latin typeface="Times New Roman"/>
                <a:cs typeface="Times New Roman"/>
              </a:rPr>
              <a:t>by</a:t>
            </a:r>
            <a:r>
              <a:rPr sz="2650" b="1" spc="5" dirty="0">
                <a:latin typeface="Times New Roman"/>
                <a:cs typeface="Times New Roman"/>
              </a:rPr>
              <a:t> </a:t>
            </a:r>
            <a:r>
              <a:rPr sz="2650" b="1" spc="-25" dirty="0">
                <a:solidFill>
                  <a:srgbClr val="009999"/>
                </a:solidFill>
                <a:latin typeface="Times New Roman"/>
                <a:cs typeface="Times New Roman"/>
              </a:rPr>
              <a:t>FURPS</a:t>
            </a:r>
            <a:endParaRPr sz="2650">
              <a:latin typeface="Times New Roman"/>
              <a:cs typeface="Times New Roman"/>
            </a:endParaRPr>
          </a:p>
          <a:p>
            <a:pPr marL="704215" indent="-189230">
              <a:lnSpc>
                <a:spcPct val="100000"/>
              </a:lnSpc>
              <a:spcBef>
                <a:spcPts val="325"/>
              </a:spcBef>
              <a:buClr>
                <a:srgbClr val="009999"/>
              </a:buClr>
              <a:buSzPct val="73584"/>
              <a:buFont typeface="Wingdings"/>
              <a:buChar char=""/>
              <a:tabLst>
                <a:tab pos="704850" algn="l"/>
              </a:tabLst>
            </a:pPr>
            <a:r>
              <a:rPr sz="2650" b="1" spc="-25" dirty="0">
                <a:latin typeface="Times New Roman"/>
                <a:cs typeface="Times New Roman"/>
              </a:rPr>
              <a:t>Functionality</a:t>
            </a:r>
            <a:endParaRPr sz="2650">
              <a:latin typeface="Times New Roman"/>
              <a:cs typeface="Times New Roman"/>
            </a:endParaRPr>
          </a:p>
          <a:p>
            <a:pPr marL="704215" indent="-189230">
              <a:lnSpc>
                <a:spcPct val="100000"/>
              </a:lnSpc>
              <a:spcBef>
                <a:spcPts val="645"/>
              </a:spcBef>
              <a:buClr>
                <a:srgbClr val="009999"/>
              </a:buClr>
              <a:buSzPct val="73584"/>
              <a:buFont typeface="Wingdings"/>
              <a:buChar char=""/>
              <a:tabLst>
                <a:tab pos="704850" algn="l"/>
              </a:tabLst>
            </a:pPr>
            <a:r>
              <a:rPr sz="2650" b="1" spc="-25" dirty="0">
                <a:latin typeface="Times New Roman"/>
                <a:cs typeface="Times New Roman"/>
              </a:rPr>
              <a:t>Usability</a:t>
            </a:r>
            <a:endParaRPr sz="2650">
              <a:latin typeface="Times New Roman"/>
              <a:cs typeface="Times New Roman"/>
            </a:endParaRPr>
          </a:p>
          <a:p>
            <a:pPr marL="704215" indent="-189230">
              <a:lnSpc>
                <a:spcPct val="100000"/>
              </a:lnSpc>
              <a:spcBef>
                <a:spcPts val="650"/>
              </a:spcBef>
              <a:buClr>
                <a:srgbClr val="009999"/>
              </a:buClr>
              <a:buSzPct val="73584"/>
              <a:buFont typeface="Wingdings"/>
              <a:buChar char=""/>
              <a:tabLst>
                <a:tab pos="704850" algn="l"/>
              </a:tabLst>
            </a:pPr>
            <a:r>
              <a:rPr sz="2650" b="1" spc="-40" dirty="0">
                <a:latin typeface="Times New Roman"/>
                <a:cs typeface="Times New Roman"/>
              </a:rPr>
              <a:t>Reliability</a:t>
            </a:r>
            <a:endParaRPr sz="2650">
              <a:latin typeface="Times New Roman"/>
              <a:cs typeface="Times New Roman"/>
            </a:endParaRPr>
          </a:p>
          <a:p>
            <a:pPr marL="704215" indent="-189230">
              <a:lnSpc>
                <a:spcPct val="100000"/>
              </a:lnSpc>
              <a:spcBef>
                <a:spcPts val="650"/>
              </a:spcBef>
              <a:buClr>
                <a:srgbClr val="009999"/>
              </a:buClr>
              <a:buSzPct val="73584"/>
              <a:buFont typeface="Wingdings"/>
              <a:buChar char=""/>
              <a:tabLst>
                <a:tab pos="704850" algn="l"/>
              </a:tabLst>
            </a:pPr>
            <a:r>
              <a:rPr sz="2650" b="1" spc="-35" dirty="0">
                <a:latin typeface="Times New Roman"/>
                <a:cs typeface="Times New Roman"/>
              </a:rPr>
              <a:t>Performance</a:t>
            </a:r>
            <a:endParaRPr sz="2650">
              <a:latin typeface="Times New Roman"/>
              <a:cs typeface="Times New Roman"/>
            </a:endParaRPr>
          </a:p>
          <a:p>
            <a:pPr marL="704215" indent="-189230">
              <a:lnSpc>
                <a:spcPct val="100000"/>
              </a:lnSpc>
              <a:spcBef>
                <a:spcPts val="645"/>
              </a:spcBef>
              <a:buClr>
                <a:srgbClr val="009999"/>
              </a:buClr>
              <a:buSzPct val="73584"/>
              <a:buFont typeface="Wingdings"/>
              <a:buChar char=""/>
              <a:tabLst>
                <a:tab pos="704850" algn="l"/>
              </a:tabLst>
            </a:pPr>
            <a:r>
              <a:rPr sz="2650" b="1" spc="-50" dirty="0">
                <a:latin typeface="Times New Roman"/>
                <a:cs typeface="Times New Roman"/>
              </a:rPr>
              <a:t>Scalability</a:t>
            </a:r>
            <a:endParaRPr sz="26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2575" y="534498"/>
              <a:ext cx="4018341" cy="429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2286000"/>
            <a:ext cx="8763000" cy="3710567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325755">
              <a:lnSpc>
                <a:spcPts val="3170"/>
              </a:lnSpc>
              <a:spcBef>
                <a:spcPts val="204"/>
              </a:spcBef>
            </a:pPr>
            <a:r>
              <a:rPr sz="2650" spc="-5" dirty="0">
                <a:latin typeface="Arial MT"/>
                <a:cs typeface="Arial MT"/>
              </a:rPr>
              <a:t>QA</a:t>
            </a:r>
            <a:r>
              <a:rPr sz="2650" spc="-180" dirty="0">
                <a:latin typeface="Arial MT"/>
                <a:cs typeface="Arial MT"/>
              </a:rPr>
              <a:t> </a:t>
            </a:r>
            <a:r>
              <a:rPr sz="2650" spc="5" dirty="0">
                <a:latin typeface="Arial MT"/>
                <a:cs typeface="Arial MT"/>
              </a:rPr>
              <a:t>is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a</a:t>
            </a:r>
            <a:r>
              <a:rPr sz="2650" spc="10" dirty="0">
                <a:latin typeface="Arial MT"/>
                <a:cs typeface="Arial MT"/>
              </a:rPr>
              <a:t> </a:t>
            </a:r>
            <a:r>
              <a:rPr sz="2650" spc="-15" dirty="0">
                <a:latin typeface="Arial MT"/>
                <a:cs typeface="Arial MT"/>
              </a:rPr>
              <a:t>set</a:t>
            </a:r>
            <a:r>
              <a:rPr sz="2650" spc="-20" dirty="0">
                <a:latin typeface="Arial MT"/>
                <a:cs typeface="Arial MT"/>
              </a:rPr>
              <a:t> </a:t>
            </a:r>
            <a:r>
              <a:rPr sz="2650" dirty="0">
                <a:latin typeface="Arial MT"/>
                <a:cs typeface="Arial MT"/>
              </a:rPr>
              <a:t>of</a:t>
            </a:r>
            <a:r>
              <a:rPr sz="2650" spc="-20" dirty="0">
                <a:latin typeface="Arial MT"/>
                <a:cs typeface="Arial MT"/>
              </a:rPr>
              <a:t> </a:t>
            </a:r>
            <a:r>
              <a:rPr sz="2650" spc="-5" dirty="0">
                <a:latin typeface="Arial MT"/>
                <a:cs typeface="Arial MT"/>
              </a:rPr>
              <a:t>activities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for</a:t>
            </a:r>
            <a:r>
              <a:rPr sz="2650" spc="-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ensuring</a:t>
            </a:r>
            <a:r>
              <a:rPr sz="2650" spc="1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quality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5" dirty="0">
                <a:latin typeface="Arial MT"/>
                <a:cs typeface="Arial MT"/>
              </a:rPr>
              <a:t>in</a:t>
            </a:r>
            <a:r>
              <a:rPr sz="2650" spc="-1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the </a:t>
            </a:r>
            <a:r>
              <a:rPr sz="2650" spc="-72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processes</a:t>
            </a:r>
            <a:r>
              <a:rPr sz="2650" spc="20" dirty="0">
                <a:latin typeface="Arial MT"/>
                <a:cs typeface="Arial MT"/>
              </a:rPr>
              <a:t> </a:t>
            </a:r>
            <a:r>
              <a:rPr sz="2650" spc="-20" dirty="0">
                <a:latin typeface="Arial MT"/>
                <a:cs typeface="Arial MT"/>
              </a:rPr>
              <a:t>by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which</a:t>
            </a:r>
            <a:r>
              <a:rPr sz="2650" spc="1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products</a:t>
            </a:r>
            <a:r>
              <a:rPr sz="2650" spc="25" dirty="0">
                <a:latin typeface="Arial MT"/>
                <a:cs typeface="Arial MT"/>
              </a:rPr>
              <a:t> </a:t>
            </a:r>
            <a:r>
              <a:rPr sz="2650" spc="-15" dirty="0">
                <a:latin typeface="Arial MT"/>
                <a:cs typeface="Arial MT"/>
              </a:rPr>
              <a:t>are</a:t>
            </a:r>
            <a:r>
              <a:rPr sz="2650" spc="5" dirty="0">
                <a:latin typeface="Arial MT"/>
                <a:cs typeface="Arial MT"/>
              </a:rPr>
              <a:t> </a:t>
            </a:r>
            <a:r>
              <a:rPr sz="2650" spc="-15" dirty="0">
                <a:latin typeface="Arial MT"/>
                <a:cs typeface="Arial MT"/>
              </a:rPr>
              <a:t>developed.</a:t>
            </a:r>
            <a:endParaRPr sz="26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Arial MT"/>
              <a:cs typeface="Arial MT"/>
            </a:endParaRPr>
          </a:p>
          <a:p>
            <a:pPr marL="12700" marR="47625">
              <a:lnSpc>
                <a:spcPts val="3170"/>
              </a:lnSpc>
            </a:pPr>
            <a:r>
              <a:rPr sz="2650" spc="-5" dirty="0">
                <a:latin typeface="Arial MT"/>
                <a:cs typeface="Arial MT"/>
              </a:rPr>
              <a:t>QA </a:t>
            </a:r>
            <a:r>
              <a:rPr lang="en-US" sz="2650" spc="-5" dirty="0">
                <a:latin typeface="Arial MT"/>
                <a:cs typeface="Arial MT"/>
              </a:rPr>
              <a:t>aims </a:t>
            </a:r>
            <a:r>
              <a:rPr sz="2650" spc="-5" dirty="0">
                <a:latin typeface="Arial MT"/>
                <a:cs typeface="Arial MT"/>
              </a:rPr>
              <a:t>to </a:t>
            </a:r>
            <a:r>
              <a:rPr sz="2650" spc="-10" dirty="0">
                <a:latin typeface="Arial MT"/>
                <a:cs typeface="Arial MT"/>
              </a:rPr>
              <a:t>prevent defects with a </a:t>
            </a:r>
            <a:r>
              <a:rPr sz="2650" spc="-15" dirty="0">
                <a:latin typeface="Arial MT"/>
                <a:cs typeface="Arial MT"/>
              </a:rPr>
              <a:t>focus </a:t>
            </a:r>
            <a:r>
              <a:rPr sz="2650" spc="-20" dirty="0">
                <a:latin typeface="Arial MT"/>
                <a:cs typeface="Arial MT"/>
              </a:rPr>
              <a:t>on </a:t>
            </a:r>
            <a:r>
              <a:rPr sz="2650" spc="-10" dirty="0">
                <a:latin typeface="Arial MT"/>
                <a:cs typeface="Arial MT"/>
              </a:rPr>
              <a:t>the </a:t>
            </a:r>
            <a:r>
              <a:rPr sz="2650" spc="-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process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used</a:t>
            </a:r>
            <a:r>
              <a:rPr sz="2650" spc="10" dirty="0">
                <a:latin typeface="Arial MT"/>
                <a:cs typeface="Arial MT"/>
              </a:rPr>
              <a:t> </a:t>
            </a:r>
            <a:r>
              <a:rPr sz="2650" spc="-20" dirty="0">
                <a:latin typeface="Arial MT"/>
                <a:cs typeface="Arial MT"/>
              </a:rPr>
              <a:t>to</a:t>
            </a:r>
            <a:r>
              <a:rPr sz="2650" spc="15" dirty="0">
                <a:latin typeface="Arial MT"/>
                <a:cs typeface="Arial MT"/>
              </a:rPr>
              <a:t> </a:t>
            </a:r>
            <a:r>
              <a:rPr sz="2650" spc="-15" dirty="0">
                <a:latin typeface="Arial MT"/>
                <a:cs typeface="Arial MT"/>
              </a:rPr>
              <a:t>make</a:t>
            </a:r>
            <a:r>
              <a:rPr sz="2650" spc="10" dirty="0">
                <a:latin typeface="Arial MT"/>
                <a:cs typeface="Arial MT"/>
              </a:rPr>
              <a:t> </a:t>
            </a:r>
            <a:r>
              <a:rPr sz="2650" dirty="0">
                <a:latin typeface="Arial MT"/>
                <a:cs typeface="Arial MT"/>
              </a:rPr>
              <a:t>the</a:t>
            </a:r>
            <a:r>
              <a:rPr sz="2650" spc="-10" dirty="0">
                <a:latin typeface="Arial MT"/>
                <a:cs typeface="Arial MT"/>
              </a:rPr>
              <a:t> </a:t>
            </a:r>
            <a:r>
              <a:rPr sz="2650" spc="-15" dirty="0">
                <a:latin typeface="Arial MT"/>
                <a:cs typeface="Arial MT"/>
              </a:rPr>
              <a:t>product.</a:t>
            </a:r>
            <a:r>
              <a:rPr sz="2650" spc="35" dirty="0">
                <a:latin typeface="Arial MT"/>
                <a:cs typeface="Arial MT"/>
              </a:rPr>
              <a:t> </a:t>
            </a:r>
            <a:r>
              <a:rPr sz="2650" spc="-5" dirty="0">
                <a:latin typeface="Arial MT"/>
                <a:cs typeface="Arial MT"/>
              </a:rPr>
              <a:t>It</a:t>
            </a:r>
            <a:r>
              <a:rPr sz="2650" spc="-1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is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a proactive </a:t>
            </a:r>
            <a:r>
              <a:rPr sz="2650" spc="-72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quality</a:t>
            </a:r>
            <a:r>
              <a:rPr sz="2650" spc="-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process.</a:t>
            </a:r>
            <a:endParaRPr sz="26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 dirty="0">
              <a:latin typeface="Arial MT"/>
              <a:cs typeface="Arial MT"/>
            </a:endParaRPr>
          </a:p>
          <a:p>
            <a:pPr marL="12700" marR="5080">
              <a:lnSpc>
                <a:spcPct val="97900"/>
              </a:lnSpc>
            </a:pPr>
            <a:r>
              <a:rPr sz="2650" spc="-15" dirty="0">
                <a:solidFill>
                  <a:srgbClr val="18184D"/>
                </a:solidFill>
                <a:latin typeface="Arial MT"/>
                <a:cs typeface="Arial MT"/>
              </a:rPr>
              <a:t>The</a:t>
            </a:r>
            <a:r>
              <a:rPr sz="2650" spc="10" dirty="0">
                <a:solidFill>
                  <a:srgbClr val="18184D"/>
                </a:solidFill>
                <a:latin typeface="Arial MT"/>
                <a:cs typeface="Arial MT"/>
              </a:rPr>
              <a:t> </a:t>
            </a:r>
            <a:r>
              <a:rPr sz="2650" spc="-15" dirty="0">
                <a:solidFill>
                  <a:srgbClr val="18184D"/>
                </a:solidFill>
                <a:latin typeface="Arial MT"/>
                <a:cs typeface="Arial MT"/>
              </a:rPr>
              <a:t>goal</a:t>
            </a:r>
            <a:r>
              <a:rPr sz="2650" spc="20" dirty="0">
                <a:solidFill>
                  <a:srgbClr val="18184D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18184D"/>
                </a:solidFill>
                <a:latin typeface="Arial MT"/>
                <a:cs typeface="Arial MT"/>
              </a:rPr>
              <a:t>of</a:t>
            </a:r>
            <a:r>
              <a:rPr sz="2650" spc="-15" dirty="0">
                <a:solidFill>
                  <a:srgbClr val="18184D"/>
                </a:solidFill>
                <a:latin typeface="Arial MT"/>
                <a:cs typeface="Arial MT"/>
              </a:rPr>
              <a:t> </a:t>
            </a:r>
            <a:r>
              <a:rPr sz="2650" spc="-5" dirty="0">
                <a:solidFill>
                  <a:srgbClr val="18184D"/>
                </a:solidFill>
                <a:latin typeface="Arial MT"/>
                <a:cs typeface="Arial MT"/>
              </a:rPr>
              <a:t>QA</a:t>
            </a:r>
            <a:r>
              <a:rPr sz="2650" spc="-160" dirty="0">
                <a:solidFill>
                  <a:srgbClr val="18184D"/>
                </a:solidFill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is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-5" dirty="0">
                <a:latin typeface="Arial MT"/>
                <a:cs typeface="Arial MT"/>
              </a:rPr>
              <a:t>to</a:t>
            </a:r>
            <a:r>
              <a:rPr sz="2650" spc="-15" dirty="0">
                <a:latin typeface="Arial MT"/>
                <a:cs typeface="Arial MT"/>
              </a:rPr>
              <a:t> improve</a:t>
            </a:r>
            <a:r>
              <a:rPr sz="2650" spc="40" dirty="0">
                <a:latin typeface="Arial MT"/>
                <a:cs typeface="Arial MT"/>
              </a:rPr>
              <a:t> </a:t>
            </a:r>
            <a:r>
              <a:rPr sz="2650" spc="-15" dirty="0">
                <a:latin typeface="Arial MT"/>
                <a:cs typeface="Arial MT"/>
              </a:rPr>
              <a:t>development</a:t>
            </a:r>
            <a:r>
              <a:rPr sz="2650" spc="6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and</a:t>
            </a:r>
            <a:r>
              <a:rPr sz="2650" spc="-15" dirty="0">
                <a:latin typeface="Arial MT"/>
                <a:cs typeface="Arial MT"/>
              </a:rPr>
              <a:t> </a:t>
            </a:r>
            <a:r>
              <a:rPr sz="2650" spc="-5" dirty="0">
                <a:latin typeface="Arial MT"/>
                <a:cs typeface="Arial MT"/>
              </a:rPr>
              <a:t>test </a:t>
            </a:r>
            <a:r>
              <a:rPr sz="2650" spc="-72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processes</a:t>
            </a:r>
            <a:r>
              <a:rPr sz="2650" spc="2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so</a:t>
            </a:r>
            <a:r>
              <a:rPr sz="2650" spc="-1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that</a:t>
            </a:r>
            <a:r>
              <a:rPr sz="2650" spc="-2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defects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-5" dirty="0">
                <a:latin typeface="Arial MT"/>
                <a:cs typeface="Arial MT"/>
              </a:rPr>
              <a:t>do</a:t>
            </a:r>
            <a:r>
              <a:rPr sz="2650" spc="-1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not</a:t>
            </a:r>
            <a:r>
              <a:rPr sz="2650" spc="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arise</a:t>
            </a:r>
            <a:r>
              <a:rPr sz="2650" spc="10" dirty="0">
                <a:latin typeface="Arial MT"/>
                <a:cs typeface="Arial MT"/>
              </a:rPr>
              <a:t> </a:t>
            </a:r>
            <a:r>
              <a:rPr sz="2650" spc="-15" dirty="0">
                <a:latin typeface="Arial MT"/>
                <a:cs typeface="Arial MT"/>
              </a:rPr>
              <a:t>when</a:t>
            </a:r>
            <a:r>
              <a:rPr sz="2650" spc="1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the </a:t>
            </a:r>
            <a:r>
              <a:rPr sz="2650" spc="-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product</a:t>
            </a:r>
            <a:r>
              <a:rPr sz="2650" dirty="0">
                <a:latin typeface="Arial MT"/>
                <a:cs typeface="Arial MT"/>
              </a:rPr>
              <a:t> </a:t>
            </a:r>
            <a:r>
              <a:rPr sz="2650" spc="5" dirty="0">
                <a:latin typeface="Arial MT"/>
                <a:cs typeface="Arial MT"/>
              </a:rPr>
              <a:t>is</a:t>
            </a:r>
            <a:r>
              <a:rPr sz="2650" spc="-2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being</a:t>
            </a:r>
            <a:r>
              <a:rPr sz="2650" spc="35" dirty="0">
                <a:latin typeface="Arial MT"/>
                <a:cs typeface="Arial MT"/>
              </a:rPr>
              <a:t> </a:t>
            </a:r>
            <a:r>
              <a:rPr sz="2650" spc="-15" dirty="0">
                <a:latin typeface="Arial MT"/>
                <a:cs typeface="Arial MT"/>
              </a:rPr>
              <a:t>developed.</a:t>
            </a:r>
            <a:endParaRPr sz="265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1488" y="535838"/>
              <a:ext cx="4274010" cy="428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093" y="2236708"/>
            <a:ext cx="8502015" cy="3968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643255" indent="-378460" algn="just">
              <a:lnSpc>
                <a:spcPct val="101000"/>
              </a:lnSpc>
              <a:spcBef>
                <a:spcPts val="95"/>
              </a:spcBef>
            </a:pPr>
            <a:r>
              <a:rPr sz="3050" spc="25" dirty="0">
                <a:latin typeface="Arial MT"/>
                <a:cs typeface="Arial MT"/>
              </a:rPr>
              <a:t>QC </a:t>
            </a:r>
            <a:r>
              <a:rPr sz="3050" spc="20" dirty="0">
                <a:latin typeface="Arial MT"/>
                <a:cs typeface="Arial MT"/>
              </a:rPr>
              <a:t>is </a:t>
            </a:r>
            <a:r>
              <a:rPr sz="3050" spc="15" dirty="0">
                <a:latin typeface="Arial MT"/>
                <a:cs typeface="Arial MT"/>
              </a:rPr>
              <a:t>a set </a:t>
            </a:r>
            <a:r>
              <a:rPr sz="3050" dirty="0">
                <a:latin typeface="Arial MT"/>
                <a:cs typeface="Arial MT"/>
              </a:rPr>
              <a:t>of </a:t>
            </a:r>
            <a:r>
              <a:rPr sz="3050" spc="10" dirty="0">
                <a:latin typeface="Arial MT"/>
                <a:cs typeface="Arial MT"/>
              </a:rPr>
              <a:t>activities </a:t>
            </a:r>
            <a:r>
              <a:rPr sz="3050" spc="5" dirty="0">
                <a:latin typeface="Arial MT"/>
                <a:cs typeface="Arial MT"/>
              </a:rPr>
              <a:t>for </a:t>
            </a:r>
            <a:r>
              <a:rPr sz="3050" spc="15" dirty="0">
                <a:latin typeface="Arial MT"/>
                <a:cs typeface="Arial MT"/>
              </a:rPr>
              <a:t>ensuring </a:t>
            </a:r>
            <a:r>
              <a:rPr sz="3050" spc="10" dirty="0">
                <a:latin typeface="Arial MT"/>
                <a:cs typeface="Arial MT"/>
              </a:rPr>
              <a:t>quality </a:t>
            </a:r>
            <a:r>
              <a:rPr sz="3050" spc="5" dirty="0">
                <a:latin typeface="Arial MT"/>
                <a:cs typeface="Arial MT"/>
              </a:rPr>
              <a:t>in </a:t>
            </a:r>
            <a:r>
              <a:rPr sz="3050" spc="-83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products.</a:t>
            </a:r>
            <a:r>
              <a:rPr sz="3050" spc="-75" dirty="0">
                <a:latin typeface="Arial MT"/>
                <a:cs typeface="Arial MT"/>
              </a:rPr>
              <a:t> </a:t>
            </a:r>
            <a:r>
              <a:rPr sz="3050" spc="20" dirty="0">
                <a:latin typeface="Arial MT"/>
                <a:cs typeface="Arial MT"/>
              </a:rPr>
              <a:t>The</a:t>
            </a:r>
            <a:r>
              <a:rPr sz="3050" spc="-10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activities</a:t>
            </a:r>
            <a:r>
              <a:rPr sz="3050" spc="15" dirty="0">
                <a:latin typeface="Arial MT"/>
                <a:cs typeface="Arial MT"/>
              </a:rPr>
              <a:t> focus</a:t>
            </a:r>
            <a:r>
              <a:rPr sz="3050" spc="-20" dirty="0">
                <a:latin typeface="Arial MT"/>
                <a:cs typeface="Arial MT"/>
              </a:rPr>
              <a:t> </a:t>
            </a:r>
            <a:r>
              <a:rPr sz="3050" spc="20" dirty="0">
                <a:latin typeface="Arial MT"/>
                <a:cs typeface="Arial MT"/>
              </a:rPr>
              <a:t>on</a:t>
            </a:r>
            <a:r>
              <a:rPr sz="3050" spc="-5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identifying </a:t>
            </a:r>
            <a:r>
              <a:rPr sz="3050" spc="-835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defects </a:t>
            </a:r>
            <a:r>
              <a:rPr sz="3050" spc="5" dirty="0">
                <a:latin typeface="Arial MT"/>
                <a:cs typeface="Arial MT"/>
              </a:rPr>
              <a:t>in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the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actual</a:t>
            </a:r>
            <a:r>
              <a:rPr sz="305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products</a:t>
            </a:r>
            <a:r>
              <a:rPr sz="3050" spc="1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produced.</a:t>
            </a:r>
            <a:endParaRPr sz="3050" dirty="0">
              <a:latin typeface="Arial MT"/>
              <a:cs typeface="Arial MT"/>
            </a:endParaRPr>
          </a:p>
          <a:p>
            <a:pPr marL="390525" marR="5080" indent="-378460">
              <a:lnSpc>
                <a:spcPct val="101000"/>
              </a:lnSpc>
              <a:spcBef>
                <a:spcPts val="730"/>
              </a:spcBef>
            </a:pPr>
            <a:r>
              <a:rPr sz="3050" spc="25" dirty="0">
                <a:latin typeface="Arial MT"/>
                <a:cs typeface="Arial MT"/>
              </a:rPr>
              <a:t>QC </a:t>
            </a:r>
            <a:r>
              <a:rPr sz="3050" spc="20" dirty="0">
                <a:latin typeface="Arial MT"/>
                <a:cs typeface="Arial MT"/>
              </a:rPr>
              <a:t>aims </a:t>
            </a:r>
            <a:r>
              <a:rPr sz="3050" spc="15" dirty="0">
                <a:latin typeface="Arial MT"/>
                <a:cs typeface="Arial MT"/>
              </a:rPr>
              <a:t>to </a:t>
            </a:r>
            <a:r>
              <a:rPr sz="3050" spc="5" dirty="0">
                <a:latin typeface="Arial MT"/>
                <a:cs typeface="Arial MT"/>
              </a:rPr>
              <a:t>identify </a:t>
            </a:r>
            <a:r>
              <a:rPr sz="3050" spc="15" dirty="0">
                <a:latin typeface="Arial MT"/>
                <a:cs typeface="Arial MT"/>
              </a:rPr>
              <a:t>(and correct) defects </a:t>
            </a:r>
            <a:r>
              <a:rPr sz="3050" spc="5" dirty="0">
                <a:latin typeface="Arial MT"/>
                <a:cs typeface="Arial MT"/>
              </a:rPr>
              <a:t>in </a:t>
            </a:r>
            <a:r>
              <a:rPr sz="3050" spc="10" dirty="0">
                <a:latin typeface="Arial MT"/>
                <a:cs typeface="Arial MT"/>
              </a:rPr>
              <a:t>the </a:t>
            </a:r>
            <a:r>
              <a:rPr sz="3050" spc="15" dirty="0">
                <a:latin typeface="Arial MT"/>
                <a:cs typeface="Arial MT"/>
              </a:rPr>
              <a:t> </a:t>
            </a:r>
            <a:r>
              <a:rPr sz="3050" spc="10" dirty="0">
                <a:latin typeface="Arial MT"/>
                <a:cs typeface="Arial MT"/>
              </a:rPr>
              <a:t>finished </a:t>
            </a:r>
            <a:r>
              <a:rPr sz="3050" spc="15" dirty="0">
                <a:latin typeface="Arial MT"/>
                <a:cs typeface="Arial MT"/>
              </a:rPr>
              <a:t>product. </a:t>
            </a:r>
            <a:r>
              <a:rPr sz="3050" spc="10" dirty="0">
                <a:latin typeface="Arial MT"/>
                <a:cs typeface="Arial MT"/>
              </a:rPr>
              <a:t>Quality control, </a:t>
            </a:r>
            <a:r>
              <a:rPr sz="3050" spc="15" dirty="0">
                <a:latin typeface="Arial MT"/>
                <a:cs typeface="Arial MT"/>
              </a:rPr>
              <a:t>therefore, </a:t>
            </a:r>
            <a:r>
              <a:rPr sz="3050" spc="5" dirty="0">
                <a:latin typeface="Arial MT"/>
                <a:cs typeface="Arial MT"/>
              </a:rPr>
              <a:t>is </a:t>
            </a:r>
            <a:r>
              <a:rPr sz="3050" spc="15" dirty="0">
                <a:latin typeface="Arial MT"/>
                <a:cs typeface="Arial MT"/>
              </a:rPr>
              <a:t>a </a:t>
            </a:r>
            <a:r>
              <a:rPr sz="3050" spc="-835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reactive</a:t>
            </a:r>
            <a:r>
              <a:rPr sz="3050" spc="-1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process.</a:t>
            </a:r>
            <a:endParaRPr sz="3050" dirty="0">
              <a:latin typeface="Arial MT"/>
              <a:cs typeface="Arial MT"/>
            </a:endParaRPr>
          </a:p>
          <a:p>
            <a:pPr marL="390525" marR="203835" indent="-378460">
              <a:lnSpc>
                <a:spcPct val="101000"/>
              </a:lnSpc>
              <a:spcBef>
                <a:spcPts val="745"/>
              </a:spcBef>
            </a:pPr>
            <a:r>
              <a:rPr sz="3050" spc="20" dirty="0">
                <a:latin typeface="Arial MT"/>
                <a:cs typeface="Arial MT"/>
              </a:rPr>
              <a:t>The </a:t>
            </a:r>
            <a:r>
              <a:rPr sz="3050" spc="15" dirty="0">
                <a:latin typeface="Arial MT"/>
                <a:cs typeface="Arial MT"/>
              </a:rPr>
              <a:t>goal </a:t>
            </a:r>
            <a:r>
              <a:rPr sz="3050" dirty="0">
                <a:latin typeface="Arial MT"/>
                <a:cs typeface="Arial MT"/>
              </a:rPr>
              <a:t>of </a:t>
            </a:r>
            <a:r>
              <a:rPr sz="3050" spc="25" dirty="0">
                <a:latin typeface="Arial MT"/>
                <a:cs typeface="Arial MT"/>
              </a:rPr>
              <a:t>QC </a:t>
            </a:r>
            <a:r>
              <a:rPr sz="3050" spc="5" dirty="0">
                <a:latin typeface="Arial MT"/>
                <a:cs typeface="Arial MT"/>
              </a:rPr>
              <a:t>is </a:t>
            </a:r>
            <a:r>
              <a:rPr sz="3050" dirty="0">
                <a:latin typeface="Arial MT"/>
                <a:cs typeface="Arial MT"/>
              </a:rPr>
              <a:t>to </a:t>
            </a:r>
            <a:r>
              <a:rPr sz="3050" spc="5" dirty="0">
                <a:latin typeface="Arial MT"/>
                <a:cs typeface="Arial MT"/>
              </a:rPr>
              <a:t>identify </a:t>
            </a:r>
            <a:r>
              <a:rPr sz="3050" spc="15" dirty="0">
                <a:latin typeface="Arial MT"/>
                <a:cs typeface="Arial MT"/>
              </a:rPr>
              <a:t>defects </a:t>
            </a:r>
            <a:r>
              <a:rPr sz="3050" spc="10" dirty="0">
                <a:latin typeface="Arial MT"/>
                <a:cs typeface="Arial MT"/>
              </a:rPr>
              <a:t>after </a:t>
            </a:r>
            <a:r>
              <a:rPr sz="3050" spc="15" dirty="0">
                <a:latin typeface="Arial MT"/>
                <a:cs typeface="Arial MT"/>
              </a:rPr>
              <a:t>a 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product</a:t>
            </a:r>
            <a:r>
              <a:rPr sz="3050" spc="-15" dirty="0">
                <a:latin typeface="Arial MT"/>
                <a:cs typeface="Arial MT"/>
              </a:rPr>
              <a:t> </a:t>
            </a:r>
            <a:r>
              <a:rPr sz="3050" spc="20" dirty="0">
                <a:latin typeface="Arial MT"/>
                <a:cs typeface="Arial MT"/>
              </a:rPr>
              <a:t>is</a:t>
            </a:r>
            <a:r>
              <a:rPr sz="3050" spc="-2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developed</a:t>
            </a:r>
            <a:r>
              <a:rPr sz="3050" spc="-10" dirty="0">
                <a:latin typeface="Arial MT"/>
                <a:cs typeface="Arial MT"/>
              </a:rPr>
              <a:t> </a:t>
            </a:r>
            <a:r>
              <a:rPr sz="3050" spc="25" dirty="0">
                <a:latin typeface="Arial MT"/>
                <a:cs typeface="Arial MT"/>
              </a:rPr>
              <a:t>and</a:t>
            </a:r>
            <a:r>
              <a:rPr sz="3050" spc="-1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before</a:t>
            </a:r>
            <a:r>
              <a:rPr sz="3050" spc="20" dirty="0">
                <a:latin typeface="Arial MT"/>
                <a:cs typeface="Arial MT"/>
              </a:rPr>
              <a:t> </a:t>
            </a:r>
            <a:r>
              <a:rPr sz="3050" spc="5" dirty="0">
                <a:latin typeface="Arial MT"/>
                <a:cs typeface="Arial MT"/>
              </a:rPr>
              <a:t>it's</a:t>
            </a:r>
            <a:r>
              <a:rPr sz="3050" spc="10" dirty="0">
                <a:latin typeface="Arial MT"/>
                <a:cs typeface="Arial MT"/>
              </a:rPr>
              <a:t> </a:t>
            </a:r>
            <a:r>
              <a:rPr sz="3050" spc="15" dirty="0">
                <a:latin typeface="Arial MT"/>
                <a:cs typeface="Arial MT"/>
              </a:rPr>
              <a:t>released.</a:t>
            </a:r>
            <a:endParaRPr sz="3050" dirty="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300"/>
            <a:ext cx="10058400" cy="1184275"/>
            <a:chOff x="0" y="114300"/>
            <a:chExt cx="10058400" cy="1184275"/>
          </a:xfrm>
        </p:grpSpPr>
        <p:sp>
          <p:nvSpPr>
            <p:cNvPr id="4" name="object 4"/>
            <p:cNvSpPr/>
            <p:nvPr/>
          </p:nvSpPr>
          <p:spPr>
            <a:xfrm>
              <a:off x="0" y="114300"/>
              <a:ext cx="10058400" cy="1184275"/>
            </a:xfrm>
            <a:custGeom>
              <a:avLst/>
              <a:gdLst/>
              <a:ahLst/>
              <a:cxnLst/>
              <a:rect l="l" t="t" r="r" b="b"/>
              <a:pathLst>
                <a:path w="10058400" h="1184275">
                  <a:moveTo>
                    <a:pt x="1005840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4777" y="513511"/>
              <a:ext cx="3633237" cy="430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638" y="1465611"/>
            <a:ext cx="4758690" cy="12325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90525" marR="5080" indent="-378460">
              <a:lnSpc>
                <a:spcPts val="3170"/>
              </a:lnSpc>
              <a:spcBef>
                <a:spcPts val="190"/>
              </a:spcBef>
              <a:buChar char="•"/>
              <a:tabLst>
                <a:tab pos="391160" algn="l"/>
                <a:tab pos="391795" algn="l"/>
              </a:tabLst>
            </a:pPr>
            <a:r>
              <a:rPr sz="2650" spc="-75" dirty="0">
                <a:latin typeface="Times New Roman"/>
                <a:cs typeface="Times New Roman"/>
              </a:rPr>
              <a:t>Quality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65" dirty="0">
                <a:latin typeface="Times New Roman"/>
                <a:cs typeface="Times New Roman"/>
              </a:rPr>
              <a:t>Assurance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85" dirty="0">
                <a:latin typeface="Times New Roman"/>
                <a:cs typeface="Times New Roman"/>
              </a:rPr>
              <a:t>makes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45" dirty="0">
                <a:latin typeface="Times New Roman"/>
                <a:cs typeface="Times New Roman"/>
              </a:rPr>
              <a:t>sure 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that</a:t>
            </a:r>
            <a:r>
              <a:rPr sz="2650" spc="15" dirty="0">
                <a:latin typeface="Times New Roman"/>
                <a:cs typeface="Times New Roman"/>
              </a:rPr>
              <a:t> </a:t>
            </a:r>
            <a:r>
              <a:rPr sz="2650" spc="-140" dirty="0">
                <a:latin typeface="Times New Roman"/>
                <a:cs typeface="Times New Roman"/>
              </a:rPr>
              <a:t>we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75" dirty="0">
                <a:latin typeface="Times New Roman"/>
                <a:cs typeface="Times New Roman"/>
              </a:rPr>
              <a:t>are</a:t>
            </a:r>
            <a:r>
              <a:rPr sz="2650" spc="30" dirty="0">
                <a:latin typeface="Times New Roman"/>
                <a:cs typeface="Times New Roman"/>
              </a:rPr>
              <a:t> </a:t>
            </a:r>
            <a:r>
              <a:rPr sz="2650" spc="-55" dirty="0">
                <a:latin typeface="Times New Roman"/>
                <a:cs typeface="Times New Roman"/>
              </a:rPr>
              <a:t>doing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the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right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70" dirty="0">
                <a:latin typeface="Times New Roman"/>
                <a:cs typeface="Times New Roman"/>
              </a:rPr>
              <a:t>things, </a:t>
            </a:r>
            <a:r>
              <a:rPr sz="2650" spc="-645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the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right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260" dirty="0">
                <a:latin typeface="Times New Roman"/>
                <a:cs typeface="Times New Roman"/>
              </a:rPr>
              <a:t>Way.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638" y="3236474"/>
            <a:ext cx="4761865" cy="8305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90525" marR="5080" indent="-378460">
              <a:lnSpc>
                <a:spcPts val="3170"/>
              </a:lnSpc>
              <a:spcBef>
                <a:spcPts val="195"/>
              </a:spcBef>
              <a:buChar char="•"/>
              <a:tabLst>
                <a:tab pos="391160" algn="l"/>
                <a:tab pos="391795" algn="l"/>
              </a:tabLst>
            </a:pPr>
            <a:r>
              <a:rPr sz="2650" spc="-60" dirty="0">
                <a:latin typeface="Times New Roman"/>
                <a:cs typeface="Times New Roman"/>
              </a:rPr>
              <a:t>QA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focuses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on </a:t>
            </a:r>
            <a:r>
              <a:rPr sz="2650" spc="-75" dirty="0">
                <a:latin typeface="Times New Roman"/>
                <a:cs typeface="Times New Roman"/>
              </a:rPr>
              <a:t>building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5" dirty="0">
                <a:latin typeface="Times New Roman"/>
                <a:cs typeface="Times New Roman"/>
              </a:rPr>
              <a:t>in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95" dirty="0">
                <a:latin typeface="Times New Roman"/>
                <a:cs typeface="Times New Roman"/>
              </a:rPr>
              <a:t>quality </a:t>
            </a:r>
            <a:r>
              <a:rPr sz="2650" spc="-650" dirty="0">
                <a:latin typeface="Times New Roman"/>
                <a:cs typeface="Times New Roman"/>
              </a:rPr>
              <a:t> </a:t>
            </a:r>
            <a:r>
              <a:rPr sz="2650" spc="-40" dirty="0">
                <a:latin typeface="Times New Roman"/>
                <a:cs typeface="Times New Roman"/>
              </a:rPr>
              <a:t>and</a:t>
            </a:r>
            <a:r>
              <a:rPr sz="2650" spc="15" dirty="0">
                <a:latin typeface="Times New Roman"/>
                <a:cs typeface="Times New Roman"/>
              </a:rPr>
              <a:t> </a:t>
            </a:r>
            <a:r>
              <a:rPr sz="2650" spc="-45" dirty="0">
                <a:latin typeface="Times New Roman"/>
                <a:cs typeface="Times New Roman"/>
              </a:rPr>
              <a:t>hence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5" dirty="0">
                <a:latin typeface="Times New Roman"/>
                <a:cs typeface="Times New Roman"/>
              </a:rPr>
              <a:t>preventing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Times New Roman"/>
                <a:cs typeface="Times New Roman"/>
              </a:rPr>
              <a:t>defects.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638" y="4603462"/>
            <a:ext cx="337820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1160" indent="-379095">
              <a:lnSpc>
                <a:spcPct val="100000"/>
              </a:lnSpc>
              <a:spcBef>
                <a:spcPts val="90"/>
              </a:spcBef>
              <a:buChar char="•"/>
              <a:tabLst>
                <a:tab pos="391160" algn="l"/>
                <a:tab pos="391795" algn="l"/>
              </a:tabLst>
            </a:pPr>
            <a:r>
              <a:rPr sz="2650" spc="-60" dirty="0">
                <a:latin typeface="Times New Roman"/>
                <a:cs typeface="Times New Roman"/>
              </a:rPr>
              <a:t>QA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85" dirty="0">
                <a:latin typeface="Times New Roman"/>
                <a:cs typeface="Times New Roman"/>
              </a:rPr>
              <a:t>deals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Times New Roman"/>
                <a:cs typeface="Times New Roman"/>
              </a:rPr>
              <a:t>with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Times New Roman"/>
                <a:cs typeface="Times New Roman"/>
              </a:rPr>
              <a:t>process.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638" y="5569685"/>
            <a:ext cx="372999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1160" indent="-379095">
              <a:lnSpc>
                <a:spcPct val="100000"/>
              </a:lnSpc>
              <a:spcBef>
                <a:spcPts val="90"/>
              </a:spcBef>
              <a:buChar char="•"/>
              <a:tabLst>
                <a:tab pos="391160" algn="l"/>
                <a:tab pos="391795" algn="l"/>
              </a:tabLst>
            </a:pPr>
            <a:r>
              <a:rPr sz="2650" spc="-60" dirty="0">
                <a:latin typeface="Times New Roman"/>
                <a:cs typeface="Times New Roman"/>
              </a:rPr>
              <a:t>QA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is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for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entire</a:t>
            </a:r>
            <a:r>
              <a:rPr sz="2650" spc="30" dirty="0">
                <a:latin typeface="Times New Roman"/>
                <a:cs typeface="Times New Roman"/>
              </a:rPr>
              <a:t> </a:t>
            </a:r>
            <a:r>
              <a:rPr sz="2650" spc="-105" dirty="0">
                <a:latin typeface="Times New Roman"/>
                <a:cs typeface="Times New Roman"/>
              </a:rPr>
              <a:t>life</a:t>
            </a:r>
            <a:r>
              <a:rPr sz="2650" spc="25" dirty="0">
                <a:latin typeface="Times New Roman"/>
                <a:cs typeface="Times New Roman"/>
              </a:rPr>
              <a:t> </a:t>
            </a:r>
            <a:r>
              <a:rPr sz="2650" spc="-125" dirty="0">
                <a:latin typeface="Times New Roman"/>
                <a:cs typeface="Times New Roman"/>
              </a:rPr>
              <a:t>cycle.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638" y="6535908"/>
            <a:ext cx="384746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4980" indent="-462915">
              <a:lnSpc>
                <a:spcPct val="100000"/>
              </a:lnSpc>
              <a:spcBef>
                <a:spcPts val="90"/>
              </a:spcBef>
              <a:buChar char="•"/>
              <a:tabLst>
                <a:tab pos="474980" algn="l"/>
                <a:tab pos="475615" algn="l"/>
              </a:tabLst>
            </a:pPr>
            <a:r>
              <a:rPr sz="2650" spc="-60" dirty="0">
                <a:latin typeface="Times New Roman"/>
                <a:cs typeface="Times New Roman"/>
              </a:rPr>
              <a:t>QA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114" dirty="0">
                <a:latin typeface="Times New Roman"/>
                <a:cs typeface="Times New Roman"/>
              </a:rPr>
              <a:t>is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80" dirty="0">
                <a:latin typeface="Times New Roman"/>
                <a:cs typeface="Times New Roman"/>
              </a:rPr>
              <a:t>managerial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Times New Roman"/>
                <a:cs typeface="Times New Roman"/>
              </a:rPr>
              <a:t>process.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2809" y="1381791"/>
            <a:ext cx="4457065" cy="12325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90525" marR="5080" indent="-378460" algn="just">
              <a:lnSpc>
                <a:spcPts val="3170"/>
              </a:lnSpc>
              <a:spcBef>
                <a:spcPts val="190"/>
              </a:spcBef>
              <a:buChar char="•"/>
              <a:tabLst>
                <a:tab pos="391795" algn="l"/>
              </a:tabLst>
            </a:pPr>
            <a:r>
              <a:rPr sz="2650" spc="-75" dirty="0">
                <a:latin typeface="Times New Roman"/>
                <a:cs typeface="Times New Roman"/>
              </a:rPr>
              <a:t>Quality </a:t>
            </a:r>
            <a:r>
              <a:rPr sz="2650" spc="-25" dirty="0">
                <a:latin typeface="Times New Roman"/>
                <a:cs typeface="Times New Roman"/>
              </a:rPr>
              <a:t>Control </a:t>
            </a:r>
            <a:r>
              <a:rPr sz="2650" spc="-85" dirty="0">
                <a:latin typeface="Times New Roman"/>
                <a:cs typeface="Times New Roman"/>
              </a:rPr>
              <a:t>makes </a:t>
            </a:r>
            <a:r>
              <a:rPr sz="2650" spc="-55" dirty="0">
                <a:latin typeface="Times New Roman"/>
                <a:cs typeface="Times New Roman"/>
              </a:rPr>
              <a:t>sure </a:t>
            </a:r>
            <a:r>
              <a:rPr sz="2650" spc="-15" dirty="0">
                <a:latin typeface="Times New Roman"/>
                <a:cs typeface="Times New Roman"/>
              </a:rPr>
              <a:t>the </a:t>
            </a:r>
            <a:r>
              <a:rPr sz="2650" spc="-650" dirty="0">
                <a:latin typeface="Times New Roman"/>
                <a:cs typeface="Times New Roman"/>
              </a:rPr>
              <a:t> </a:t>
            </a:r>
            <a:r>
              <a:rPr sz="2650" spc="-55" dirty="0">
                <a:latin typeface="Times New Roman"/>
                <a:cs typeface="Times New Roman"/>
              </a:rPr>
              <a:t>results </a:t>
            </a:r>
            <a:r>
              <a:rPr sz="2650" spc="-10" dirty="0">
                <a:latin typeface="Times New Roman"/>
                <a:cs typeface="Times New Roman"/>
              </a:rPr>
              <a:t>of </a:t>
            </a:r>
            <a:r>
              <a:rPr sz="2650" spc="-50" dirty="0">
                <a:latin typeface="Times New Roman"/>
                <a:cs typeface="Times New Roman"/>
              </a:rPr>
              <a:t>what </a:t>
            </a:r>
            <a:r>
              <a:rPr sz="2650" spc="-160" dirty="0">
                <a:latin typeface="Times New Roman"/>
                <a:cs typeface="Times New Roman"/>
              </a:rPr>
              <a:t>we’ve </a:t>
            </a:r>
            <a:r>
              <a:rPr sz="2650" spc="-20" dirty="0">
                <a:latin typeface="Times New Roman"/>
                <a:cs typeface="Times New Roman"/>
              </a:rPr>
              <a:t>done </a:t>
            </a:r>
            <a:r>
              <a:rPr sz="2650" spc="-65" dirty="0">
                <a:latin typeface="Times New Roman"/>
                <a:cs typeface="Times New Roman"/>
              </a:rPr>
              <a:t>are </a:t>
            </a:r>
            <a:r>
              <a:rPr sz="2650" spc="-60" dirty="0">
                <a:latin typeface="Times New Roman"/>
                <a:cs typeface="Times New Roman"/>
              </a:rPr>
              <a:t> what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130" dirty="0">
                <a:latin typeface="Times New Roman"/>
                <a:cs typeface="Times New Roman"/>
              </a:rPr>
              <a:t>we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expected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85" dirty="0">
                <a:latin typeface="Times New Roman"/>
                <a:cs typeface="Times New Roman"/>
              </a:rPr>
              <a:t>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2809" y="3152654"/>
            <a:ext cx="4704080" cy="8305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90525" marR="5080" indent="-378460">
              <a:lnSpc>
                <a:spcPts val="3170"/>
              </a:lnSpc>
              <a:spcBef>
                <a:spcPts val="195"/>
              </a:spcBef>
              <a:buChar char="•"/>
              <a:tabLst>
                <a:tab pos="390525" algn="l"/>
                <a:tab pos="391160" algn="l"/>
              </a:tabLst>
            </a:pPr>
            <a:r>
              <a:rPr sz="2650" spc="10" dirty="0">
                <a:latin typeface="Times New Roman"/>
                <a:cs typeface="Times New Roman"/>
              </a:rPr>
              <a:t>QC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focuses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on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55" dirty="0">
                <a:latin typeface="Times New Roman"/>
                <a:cs typeface="Times New Roman"/>
              </a:rPr>
              <a:t>testing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for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95" dirty="0">
                <a:latin typeface="Times New Roman"/>
                <a:cs typeface="Times New Roman"/>
              </a:rPr>
              <a:t>quality </a:t>
            </a:r>
            <a:r>
              <a:rPr sz="2650" spc="-650" dirty="0">
                <a:latin typeface="Times New Roman"/>
                <a:cs typeface="Times New Roman"/>
              </a:rPr>
              <a:t> </a:t>
            </a:r>
            <a:r>
              <a:rPr sz="2650" spc="-40" dirty="0">
                <a:latin typeface="Times New Roman"/>
                <a:cs typeface="Times New Roman"/>
              </a:rPr>
              <a:t>and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spc="-45" dirty="0">
                <a:latin typeface="Times New Roman"/>
                <a:cs typeface="Times New Roman"/>
              </a:rPr>
              <a:t>hence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0" dirty="0">
                <a:latin typeface="Times New Roman"/>
                <a:cs typeface="Times New Roman"/>
              </a:rPr>
              <a:t>detecting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65" dirty="0">
                <a:latin typeface="Times New Roman"/>
                <a:cs typeface="Times New Roman"/>
              </a:rPr>
              <a:t>defects.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2809" y="4519642"/>
            <a:ext cx="343535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1160" indent="-379095">
              <a:lnSpc>
                <a:spcPct val="100000"/>
              </a:lnSpc>
              <a:spcBef>
                <a:spcPts val="90"/>
              </a:spcBef>
              <a:buChar char="•"/>
              <a:tabLst>
                <a:tab pos="391160" algn="l"/>
                <a:tab pos="391795" algn="l"/>
              </a:tabLst>
            </a:pPr>
            <a:r>
              <a:rPr sz="2650" spc="10" dirty="0">
                <a:latin typeface="Times New Roman"/>
                <a:cs typeface="Times New Roman"/>
              </a:rPr>
              <a:t>QC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-85" dirty="0">
                <a:latin typeface="Times New Roman"/>
                <a:cs typeface="Times New Roman"/>
              </a:rPr>
              <a:t>deals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Times New Roman"/>
                <a:cs typeface="Times New Roman"/>
              </a:rPr>
              <a:t>with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product.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2809" y="5485865"/>
            <a:ext cx="448818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1160" indent="-379095">
              <a:lnSpc>
                <a:spcPct val="100000"/>
              </a:lnSpc>
              <a:spcBef>
                <a:spcPts val="90"/>
              </a:spcBef>
              <a:buChar char="•"/>
              <a:tabLst>
                <a:tab pos="391160" algn="l"/>
                <a:tab pos="391795" algn="l"/>
              </a:tabLst>
            </a:pPr>
            <a:r>
              <a:rPr sz="2650" spc="10" dirty="0">
                <a:latin typeface="Times New Roman"/>
                <a:cs typeface="Times New Roman"/>
              </a:rPr>
              <a:t>QC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100" dirty="0">
                <a:latin typeface="Times New Roman"/>
                <a:cs typeface="Times New Roman"/>
              </a:rPr>
              <a:t>is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for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55" dirty="0">
                <a:latin typeface="Times New Roman"/>
                <a:cs typeface="Times New Roman"/>
              </a:rPr>
              <a:t>testing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part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spc="-55" dirty="0">
                <a:latin typeface="Times New Roman"/>
                <a:cs typeface="Times New Roman"/>
              </a:rPr>
              <a:t>in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90" dirty="0">
                <a:latin typeface="Times New Roman"/>
                <a:cs typeface="Times New Roman"/>
              </a:rPr>
              <a:t>SDLC.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22809" y="6452088"/>
            <a:ext cx="364617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1160" indent="-379095">
              <a:lnSpc>
                <a:spcPct val="100000"/>
              </a:lnSpc>
              <a:spcBef>
                <a:spcPts val="90"/>
              </a:spcBef>
              <a:buChar char="•"/>
              <a:tabLst>
                <a:tab pos="391160" algn="l"/>
                <a:tab pos="391795" algn="l"/>
              </a:tabLst>
            </a:pPr>
            <a:r>
              <a:rPr sz="2650" spc="10" dirty="0">
                <a:latin typeface="Times New Roman"/>
                <a:cs typeface="Times New Roman"/>
              </a:rPr>
              <a:t>QC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100" dirty="0">
                <a:latin typeface="Times New Roman"/>
                <a:cs typeface="Times New Roman"/>
              </a:rPr>
              <a:t>is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55" dirty="0">
                <a:latin typeface="Times New Roman"/>
                <a:cs typeface="Times New Roman"/>
              </a:rPr>
              <a:t>corrective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60" dirty="0">
                <a:latin typeface="Times New Roman"/>
                <a:cs typeface="Times New Roman"/>
              </a:rPr>
              <a:t>process.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13020" y="1455419"/>
            <a:ext cx="0" cy="5280660"/>
          </a:xfrm>
          <a:custGeom>
            <a:avLst/>
            <a:gdLst/>
            <a:ahLst/>
            <a:cxnLst/>
            <a:rect l="l" t="t" r="r" b="b"/>
            <a:pathLst>
              <a:path h="5280659">
                <a:moveTo>
                  <a:pt x="0" y="0"/>
                </a:moveTo>
                <a:lnTo>
                  <a:pt x="0" y="5280660"/>
                </a:lnTo>
              </a:path>
            </a:pathLst>
          </a:custGeom>
          <a:ln w="41148">
            <a:solidFill>
              <a:srgbClr val="3399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5719" y="114300"/>
            <a:ext cx="10012680" cy="1184275"/>
            <a:chOff x="45719" y="114300"/>
            <a:chExt cx="10012680" cy="1184275"/>
          </a:xfrm>
        </p:grpSpPr>
        <p:sp>
          <p:nvSpPr>
            <p:cNvPr id="14" name="object 14"/>
            <p:cNvSpPr/>
            <p:nvPr/>
          </p:nvSpPr>
          <p:spPr>
            <a:xfrm>
              <a:off x="45719" y="114300"/>
              <a:ext cx="10012680" cy="1184275"/>
            </a:xfrm>
            <a:custGeom>
              <a:avLst/>
              <a:gdLst/>
              <a:ahLst/>
              <a:cxnLst/>
              <a:rect l="l" t="t" r="r" b="b"/>
              <a:pathLst>
                <a:path w="10012680" h="1184275">
                  <a:moveTo>
                    <a:pt x="10012680" y="1184148"/>
                  </a:moveTo>
                  <a:lnTo>
                    <a:pt x="0" y="1184148"/>
                  </a:lnTo>
                  <a:lnTo>
                    <a:pt x="0" y="0"/>
                  </a:lnTo>
                  <a:lnTo>
                    <a:pt x="10012680" y="0"/>
                  </a:lnTo>
                  <a:lnTo>
                    <a:pt x="10012680" y="1184148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3329" y="533605"/>
              <a:ext cx="2340973" cy="395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027EE7B-297C-E02B-5EA7-F322B4C88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9228635" cy="5105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8451BA-FE9C-F6FA-2D47-2F4A4E2FD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8512278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89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/>
            <p:cNvSpPr/>
            <p:nvPr/>
          </p:nvSpPr>
          <p:spPr>
            <a:xfrm>
              <a:off x="0" y="114300"/>
              <a:ext cx="10058400" cy="7543800"/>
            </a:xfrm>
            <a:custGeom>
              <a:avLst/>
              <a:gdLst/>
              <a:ahLst/>
              <a:cxnLst/>
              <a:rect l="l" t="t" r="r" b="b"/>
              <a:pathLst>
                <a:path w="10058400" h="7543800">
                  <a:moveTo>
                    <a:pt x="10058400" y="7543800"/>
                  </a:moveTo>
                  <a:lnTo>
                    <a:pt x="0" y="7543800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754380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2456" y="3500490"/>
              <a:ext cx="5864466" cy="966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5408" y="2843784"/>
            <a:ext cx="2531363" cy="3112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731" y="2830067"/>
            <a:ext cx="2366771" cy="31120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3155" y="2817875"/>
            <a:ext cx="2407919" cy="3124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3447" y="1350986"/>
            <a:ext cx="3254702" cy="44449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0744" y="1927860"/>
            <a:ext cx="2537459" cy="38008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1367" y="1927860"/>
            <a:ext cx="3051048" cy="38221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4962" y="5807757"/>
            <a:ext cx="3115310" cy="92773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250"/>
              </a:spcBef>
            </a:pPr>
            <a:r>
              <a:rPr sz="2000" spc="-15" dirty="0">
                <a:solidFill>
                  <a:srgbClr val="FFBF00"/>
                </a:solidFill>
                <a:latin typeface="Arial MT"/>
                <a:cs typeface="Arial MT"/>
              </a:rPr>
              <a:t>SOFT</a:t>
            </a:r>
            <a:r>
              <a:rPr sz="2000" spc="-55" dirty="0">
                <a:solidFill>
                  <a:srgbClr val="FFB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BF00"/>
                </a:solidFill>
                <a:latin typeface="Arial MT"/>
                <a:cs typeface="Arial MT"/>
              </a:rPr>
              <a:t>SKILLS</a:t>
            </a:r>
            <a:endParaRPr sz="2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sz="2000" spc="-15" dirty="0">
                <a:solidFill>
                  <a:srgbClr val="FFBF00"/>
                </a:solidFill>
                <a:latin typeface="Arial MT"/>
                <a:cs typeface="Arial MT"/>
              </a:rPr>
              <a:t>The</a:t>
            </a:r>
            <a:r>
              <a:rPr sz="2000" spc="10" dirty="0">
                <a:solidFill>
                  <a:srgbClr val="FFB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BF00"/>
                </a:solidFill>
                <a:latin typeface="Arial MT"/>
                <a:cs typeface="Arial MT"/>
              </a:rPr>
              <a:t>developer's</a:t>
            </a:r>
            <a:r>
              <a:rPr sz="2000" spc="50" dirty="0">
                <a:solidFill>
                  <a:srgbClr val="FFB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BF00"/>
                </a:solidFill>
                <a:latin typeface="Arial MT"/>
                <a:cs typeface="Arial MT"/>
              </a:rPr>
              <a:t>life</a:t>
            </a:r>
            <a:r>
              <a:rPr sz="2000" spc="-5" dirty="0">
                <a:solidFill>
                  <a:srgbClr val="FFBF00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FFBF00"/>
                </a:solidFill>
                <a:latin typeface="Arial MT"/>
                <a:cs typeface="Arial MT"/>
              </a:rPr>
              <a:t>manual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5425" y="5927876"/>
            <a:ext cx="28403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FFBF00"/>
                </a:solidFill>
                <a:latin typeface="Arial MT"/>
                <a:cs typeface="Arial MT"/>
              </a:rPr>
              <a:t>Success</a:t>
            </a:r>
            <a:r>
              <a:rPr sz="2000" spc="5" dirty="0">
                <a:solidFill>
                  <a:srgbClr val="FFB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BF00"/>
                </a:solidFill>
                <a:latin typeface="Arial MT"/>
                <a:cs typeface="Arial MT"/>
              </a:rPr>
              <a:t>in</a:t>
            </a:r>
            <a:r>
              <a:rPr sz="2000" spc="-45" dirty="0">
                <a:solidFill>
                  <a:srgbClr val="FFBF0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BF00"/>
                </a:solidFill>
                <a:latin typeface="Arial MT"/>
                <a:cs typeface="Arial MT"/>
              </a:rPr>
              <a:t>Programming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392" y="2861658"/>
            <a:ext cx="8358505" cy="42500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41985" indent="-629920">
              <a:lnSpc>
                <a:spcPct val="100000"/>
              </a:lnSpc>
              <a:spcBef>
                <a:spcPts val="110"/>
              </a:spcBef>
              <a:buFont typeface="Wingdings"/>
              <a:buChar char=""/>
              <a:tabLst>
                <a:tab pos="641985" algn="l"/>
                <a:tab pos="642620" algn="l"/>
              </a:tabLst>
            </a:pPr>
            <a:r>
              <a:rPr sz="3950" b="1" spc="-5" dirty="0">
                <a:solidFill>
                  <a:srgbClr val="366091"/>
                </a:solidFill>
                <a:latin typeface="Calibri"/>
                <a:cs typeface="Calibri"/>
              </a:rPr>
              <a:t>Stand-</a:t>
            </a:r>
            <a:r>
              <a:rPr sz="3950" b="1" spc="-4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5" dirty="0">
                <a:solidFill>
                  <a:srgbClr val="366091"/>
                </a:solidFill>
                <a:latin typeface="Calibri"/>
                <a:cs typeface="Calibri"/>
              </a:rPr>
              <a:t>Alone</a:t>
            </a:r>
            <a:endParaRPr sz="3950">
              <a:latin typeface="Calibri"/>
              <a:cs typeface="Calibri"/>
            </a:endParaRPr>
          </a:p>
          <a:p>
            <a:pPr marL="641985" indent="-629920">
              <a:lnSpc>
                <a:spcPct val="100000"/>
              </a:lnSpc>
              <a:spcBef>
                <a:spcPts val="10"/>
              </a:spcBef>
              <a:buFont typeface="Wingdings"/>
              <a:buChar char=""/>
              <a:tabLst>
                <a:tab pos="641985" algn="l"/>
                <a:tab pos="642620" algn="l"/>
              </a:tabLst>
            </a:pPr>
            <a:r>
              <a:rPr sz="3950" b="1" spc="-20" dirty="0">
                <a:solidFill>
                  <a:srgbClr val="366091"/>
                </a:solidFill>
                <a:latin typeface="Calibri"/>
                <a:cs typeface="Calibri"/>
              </a:rPr>
              <a:t>Interactive</a:t>
            </a:r>
            <a:r>
              <a:rPr sz="3950" b="1" spc="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5" dirty="0">
                <a:solidFill>
                  <a:srgbClr val="366091"/>
                </a:solidFill>
                <a:latin typeface="Calibri"/>
                <a:cs typeface="Calibri"/>
              </a:rPr>
              <a:t>transaction-based</a:t>
            </a:r>
            <a:endParaRPr sz="3950">
              <a:latin typeface="Calibri"/>
              <a:cs typeface="Calibri"/>
            </a:endParaRPr>
          </a:p>
          <a:p>
            <a:pPr marL="641985" indent="-629920">
              <a:lnSpc>
                <a:spcPct val="100000"/>
              </a:lnSpc>
              <a:spcBef>
                <a:spcPts val="10"/>
              </a:spcBef>
              <a:buFont typeface="Wingdings"/>
              <a:buChar char=""/>
              <a:tabLst>
                <a:tab pos="641985" algn="l"/>
                <a:tab pos="642620" algn="l"/>
              </a:tabLst>
            </a:pPr>
            <a:r>
              <a:rPr sz="3950" b="1" dirty="0">
                <a:solidFill>
                  <a:srgbClr val="366091"/>
                </a:solidFill>
                <a:latin typeface="Calibri"/>
                <a:cs typeface="Calibri"/>
              </a:rPr>
              <a:t>Embedded</a:t>
            </a:r>
            <a:r>
              <a:rPr sz="3950" b="1" spc="-15" dirty="0">
                <a:solidFill>
                  <a:srgbClr val="366091"/>
                </a:solidFill>
                <a:latin typeface="Calibri"/>
                <a:cs typeface="Calibri"/>
              </a:rPr>
              <a:t> Control</a:t>
            </a:r>
            <a:r>
              <a:rPr sz="3950" b="1" spc="3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30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endParaRPr sz="3950">
              <a:latin typeface="Calibri"/>
              <a:cs typeface="Calibri"/>
            </a:endParaRPr>
          </a:p>
          <a:p>
            <a:pPr marL="641985" indent="-629920">
              <a:lnSpc>
                <a:spcPct val="100000"/>
              </a:lnSpc>
              <a:spcBef>
                <a:spcPts val="15"/>
              </a:spcBef>
              <a:buFont typeface="Wingdings"/>
              <a:buChar char=""/>
              <a:tabLst>
                <a:tab pos="641985" algn="l"/>
                <a:tab pos="642620" algn="l"/>
              </a:tabLst>
            </a:pPr>
            <a:r>
              <a:rPr sz="3950" b="1" spc="-15" dirty="0">
                <a:solidFill>
                  <a:srgbClr val="366091"/>
                </a:solidFill>
                <a:latin typeface="Calibri"/>
                <a:cs typeface="Calibri"/>
              </a:rPr>
              <a:t>Entertainment</a:t>
            </a:r>
            <a:r>
              <a:rPr sz="3950" b="1" spc="1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30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endParaRPr sz="3950">
              <a:latin typeface="Calibri"/>
              <a:cs typeface="Calibri"/>
            </a:endParaRPr>
          </a:p>
          <a:p>
            <a:pPr marL="641985" indent="-629920">
              <a:lnSpc>
                <a:spcPct val="100000"/>
              </a:lnSpc>
              <a:spcBef>
                <a:spcPts val="10"/>
              </a:spcBef>
              <a:buFont typeface="Wingdings"/>
              <a:buChar char=""/>
              <a:tabLst>
                <a:tab pos="641985" algn="l"/>
                <a:tab pos="642620" algn="l"/>
              </a:tabLst>
            </a:pPr>
            <a:r>
              <a:rPr sz="3950" b="1" spc="-30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r>
              <a:rPr sz="3950" b="1" spc="1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30" dirty="0">
                <a:solidFill>
                  <a:srgbClr val="366091"/>
                </a:solidFill>
                <a:latin typeface="Calibri"/>
                <a:cs typeface="Calibri"/>
              </a:rPr>
              <a:t>for</a:t>
            </a:r>
            <a:r>
              <a:rPr sz="3950" b="1" spc="3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5" dirty="0">
                <a:solidFill>
                  <a:srgbClr val="366091"/>
                </a:solidFill>
                <a:latin typeface="Calibri"/>
                <a:cs typeface="Calibri"/>
              </a:rPr>
              <a:t>modeling</a:t>
            </a:r>
            <a:r>
              <a:rPr sz="3950" b="1" spc="3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dirty="0">
                <a:solidFill>
                  <a:srgbClr val="366091"/>
                </a:solidFill>
                <a:latin typeface="Calibri"/>
                <a:cs typeface="Calibri"/>
              </a:rPr>
              <a:t>and</a:t>
            </a:r>
            <a:r>
              <a:rPr sz="3950" b="1" spc="3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5" dirty="0">
                <a:solidFill>
                  <a:srgbClr val="366091"/>
                </a:solidFill>
                <a:latin typeface="Calibri"/>
                <a:cs typeface="Calibri"/>
              </a:rPr>
              <a:t>simulation</a:t>
            </a:r>
            <a:endParaRPr sz="3950">
              <a:latin typeface="Calibri"/>
              <a:cs typeface="Calibri"/>
            </a:endParaRPr>
          </a:p>
          <a:p>
            <a:pPr marL="641985" indent="-629920">
              <a:lnSpc>
                <a:spcPct val="100000"/>
              </a:lnSpc>
              <a:spcBef>
                <a:spcPts val="15"/>
              </a:spcBef>
              <a:buFont typeface="Wingdings"/>
              <a:buChar char=""/>
              <a:tabLst>
                <a:tab pos="641985" algn="l"/>
                <a:tab pos="642620" algn="l"/>
              </a:tabLst>
            </a:pPr>
            <a:r>
              <a:rPr sz="3950" b="1" spc="-20" dirty="0">
                <a:solidFill>
                  <a:srgbClr val="366091"/>
                </a:solidFill>
                <a:latin typeface="Calibri"/>
                <a:cs typeface="Calibri"/>
              </a:rPr>
              <a:t>Data </a:t>
            </a:r>
            <a:r>
              <a:rPr sz="3950" b="1" dirty="0">
                <a:solidFill>
                  <a:srgbClr val="366091"/>
                </a:solidFill>
                <a:latin typeface="Calibri"/>
                <a:cs typeface="Calibri"/>
              </a:rPr>
              <a:t>Collection</a:t>
            </a:r>
            <a:r>
              <a:rPr sz="3950" b="1" spc="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25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endParaRPr sz="3950">
              <a:latin typeface="Calibri"/>
              <a:cs typeface="Calibri"/>
            </a:endParaRPr>
          </a:p>
          <a:p>
            <a:pPr marL="641985" indent="-629920">
              <a:lnSpc>
                <a:spcPct val="100000"/>
              </a:lnSpc>
              <a:spcBef>
                <a:spcPts val="10"/>
              </a:spcBef>
              <a:buFont typeface="Wingdings"/>
              <a:buChar char=""/>
              <a:tabLst>
                <a:tab pos="641985" algn="l"/>
                <a:tab pos="642620" algn="l"/>
              </a:tabLst>
            </a:pPr>
            <a:r>
              <a:rPr sz="3950" b="1" spc="-30" dirty="0">
                <a:solidFill>
                  <a:srgbClr val="366091"/>
                </a:solidFill>
                <a:latin typeface="Calibri"/>
                <a:cs typeface="Calibri"/>
              </a:rPr>
              <a:t>System</a:t>
            </a:r>
            <a:r>
              <a:rPr sz="3950" b="1" spc="-2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15" dirty="0">
                <a:solidFill>
                  <a:srgbClr val="366091"/>
                </a:solidFill>
                <a:latin typeface="Calibri"/>
                <a:cs typeface="Calibri"/>
              </a:rPr>
              <a:t>of</a:t>
            </a:r>
            <a:r>
              <a:rPr sz="3950" b="1" spc="1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950" b="1" spc="-25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endParaRPr sz="39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19100"/>
            <a:ext cx="10058400" cy="1935480"/>
            <a:chOff x="0" y="419100"/>
            <a:chExt cx="10058400" cy="1935480"/>
          </a:xfrm>
        </p:grpSpPr>
        <p:sp>
          <p:nvSpPr>
            <p:cNvPr id="4" name="object 4"/>
            <p:cNvSpPr/>
            <p:nvPr/>
          </p:nvSpPr>
          <p:spPr>
            <a:xfrm>
              <a:off x="0" y="784860"/>
              <a:ext cx="10058400" cy="1341120"/>
            </a:xfrm>
            <a:custGeom>
              <a:avLst/>
              <a:gdLst/>
              <a:ahLst/>
              <a:cxnLst/>
              <a:rect l="l" t="t" r="r" b="b"/>
              <a:pathLst>
                <a:path w="10058400" h="1341120">
                  <a:moveTo>
                    <a:pt x="10058400" y="1341119"/>
                  </a:moveTo>
                  <a:lnTo>
                    <a:pt x="0" y="1341119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1341119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4160" y="1174569"/>
              <a:ext cx="4532817" cy="7264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7037" y="1188525"/>
              <a:ext cx="2072501" cy="712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363" y="419100"/>
              <a:ext cx="1937003" cy="1935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245" y="1793185"/>
            <a:ext cx="8846820" cy="53886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950" b="1" spc="5" dirty="0">
                <a:solidFill>
                  <a:srgbClr val="366091"/>
                </a:solidFill>
                <a:latin typeface="Calibri"/>
                <a:cs typeface="Calibri"/>
              </a:rPr>
              <a:t>Stand-alone</a:t>
            </a:r>
            <a:r>
              <a:rPr sz="2950" b="1" spc="-1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2950" b="1" dirty="0">
                <a:solidFill>
                  <a:srgbClr val="366091"/>
                </a:solidFill>
                <a:latin typeface="Calibri"/>
                <a:cs typeface="Calibri"/>
              </a:rPr>
              <a:t>applications</a:t>
            </a:r>
            <a:endParaRPr sz="2950" dirty="0">
              <a:latin typeface="Calibri"/>
              <a:cs typeface="Calibri"/>
            </a:endParaRPr>
          </a:p>
          <a:p>
            <a:pPr marL="829310" marR="1092200" lvl="1" indent="-314325">
              <a:lnSpc>
                <a:spcPct val="89600"/>
              </a:lnSpc>
              <a:spcBef>
                <a:spcPts val="665"/>
              </a:spcBef>
              <a:buFont typeface="Arial MT"/>
              <a:buChar char="–"/>
              <a:tabLst>
                <a:tab pos="829944" algn="l"/>
              </a:tabLst>
            </a:pP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These</a:t>
            </a:r>
            <a:r>
              <a:rPr sz="2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are application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5" dirty="0">
                <a:solidFill>
                  <a:srgbClr val="7E7E7E"/>
                </a:solidFill>
                <a:latin typeface="Calibri"/>
                <a:cs typeface="Calibri"/>
              </a:rPr>
              <a:t>systems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that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run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on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local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40" dirty="0">
                <a:solidFill>
                  <a:srgbClr val="7E7E7E"/>
                </a:solidFill>
                <a:latin typeface="Calibri"/>
                <a:cs typeface="Calibri"/>
              </a:rPr>
              <a:t>computer,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such 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as</a:t>
            </a:r>
            <a:r>
              <a:rPr sz="26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PC.</a:t>
            </a:r>
            <a:r>
              <a:rPr sz="26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They</a:t>
            </a:r>
            <a:r>
              <a:rPr sz="2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include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all</a:t>
            </a:r>
            <a:r>
              <a:rPr sz="26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necessary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functionality</a:t>
            </a:r>
            <a:r>
              <a:rPr sz="2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 do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 not</a:t>
            </a:r>
            <a:r>
              <a:rPr sz="2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need</a:t>
            </a:r>
            <a:r>
              <a:rPr sz="265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6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be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connected</a:t>
            </a:r>
            <a:r>
              <a:rPr sz="26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sz="2650" spc="-58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network.</a:t>
            </a:r>
            <a:endParaRPr sz="2650" dirty="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950" b="1" spc="-5" dirty="0">
                <a:solidFill>
                  <a:srgbClr val="366091"/>
                </a:solidFill>
                <a:latin typeface="Calibri"/>
                <a:cs typeface="Calibri"/>
              </a:rPr>
              <a:t>Interactive</a:t>
            </a:r>
            <a:r>
              <a:rPr sz="2950" b="1" spc="-2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2950" b="1" dirty="0">
                <a:solidFill>
                  <a:srgbClr val="366091"/>
                </a:solidFill>
                <a:latin typeface="Calibri"/>
                <a:cs typeface="Calibri"/>
              </a:rPr>
              <a:t>transaction-based</a:t>
            </a:r>
            <a:r>
              <a:rPr sz="2950" b="1" spc="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2950" b="1" dirty="0">
                <a:solidFill>
                  <a:srgbClr val="366091"/>
                </a:solidFill>
                <a:latin typeface="Calibri"/>
                <a:cs typeface="Calibri"/>
              </a:rPr>
              <a:t>applications</a:t>
            </a:r>
            <a:endParaRPr sz="2950" dirty="0">
              <a:latin typeface="Calibri"/>
              <a:cs typeface="Calibri"/>
            </a:endParaRPr>
          </a:p>
          <a:p>
            <a:pPr marL="829310" marR="5080" lvl="1" indent="-314325">
              <a:lnSpc>
                <a:spcPct val="89600"/>
              </a:lnSpc>
              <a:spcBef>
                <a:spcPts val="665"/>
              </a:spcBef>
              <a:buFont typeface="Arial MT"/>
              <a:buChar char="–"/>
              <a:tabLst>
                <a:tab pos="829944" algn="l"/>
              </a:tabLst>
            </a:pP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Applications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that </a:t>
            </a:r>
            <a:r>
              <a:rPr sz="2650" spc="-30" dirty="0">
                <a:solidFill>
                  <a:srgbClr val="7E7E7E"/>
                </a:solidFill>
                <a:latin typeface="Calibri"/>
                <a:cs typeface="Calibri"/>
              </a:rPr>
              <a:t>execute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on a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remote computer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650" spc="-25" dirty="0">
                <a:solidFill>
                  <a:srgbClr val="7E7E7E"/>
                </a:solidFill>
                <a:latin typeface="Calibri"/>
                <a:cs typeface="Calibri"/>
              </a:rPr>
              <a:t>are 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accessed </a:t>
            </a:r>
            <a:r>
              <a:rPr sz="2650" dirty="0">
                <a:solidFill>
                  <a:srgbClr val="7E7E7E"/>
                </a:solidFill>
                <a:latin typeface="Calibri"/>
                <a:cs typeface="Calibri"/>
              </a:rPr>
              <a:t>by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users from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their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own PCs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or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terminals. These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include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web</a:t>
            </a:r>
            <a:r>
              <a:rPr sz="265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applications</a:t>
            </a:r>
            <a:r>
              <a:rPr sz="2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such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as</a:t>
            </a:r>
            <a:r>
              <a:rPr sz="26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e-commerce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applications.</a:t>
            </a:r>
            <a:endParaRPr sz="2650" dirty="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950" b="1" spc="10" dirty="0">
                <a:solidFill>
                  <a:srgbClr val="366091"/>
                </a:solidFill>
                <a:latin typeface="Calibri"/>
                <a:cs typeface="Calibri"/>
              </a:rPr>
              <a:t>Embedded</a:t>
            </a:r>
            <a:r>
              <a:rPr sz="2950" b="1" spc="-2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2950" b="1" spc="-5" dirty="0">
                <a:solidFill>
                  <a:srgbClr val="366091"/>
                </a:solidFill>
                <a:latin typeface="Calibri"/>
                <a:cs typeface="Calibri"/>
              </a:rPr>
              <a:t>control</a:t>
            </a:r>
            <a:r>
              <a:rPr sz="2950" b="1" spc="-2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2950" b="1" spc="-15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endParaRPr sz="2950" dirty="0">
              <a:latin typeface="Calibri"/>
              <a:cs typeface="Calibri"/>
            </a:endParaRPr>
          </a:p>
          <a:p>
            <a:pPr marL="829310" marR="5080" lvl="1" indent="-314325">
              <a:lnSpc>
                <a:spcPct val="89600"/>
              </a:lnSpc>
              <a:spcBef>
                <a:spcPts val="670"/>
              </a:spcBef>
              <a:buFont typeface="Arial MT"/>
              <a:buChar char="–"/>
              <a:tabLst>
                <a:tab pos="829944" algn="l"/>
              </a:tabLst>
            </a:pP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These</a:t>
            </a:r>
            <a:r>
              <a:rPr sz="2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are software 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control </a:t>
            </a:r>
            <a:r>
              <a:rPr sz="2650" spc="-25" dirty="0">
                <a:solidFill>
                  <a:srgbClr val="7E7E7E"/>
                </a:solidFill>
                <a:latin typeface="Calibri"/>
                <a:cs typeface="Calibri"/>
              </a:rPr>
              <a:t>systems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that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control</a:t>
            </a:r>
            <a:r>
              <a:rPr sz="26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 manage</a:t>
            </a:r>
            <a:r>
              <a:rPr sz="265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hardware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devices.</a:t>
            </a:r>
            <a:r>
              <a:rPr sz="26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5" dirty="0">
                <a:solidFill>
                  <a:srgbClr val="7E7E7E"/>
                </a:solidFill>
                <a:latin typeface="Calibri"/>
                <a:cs typeface="Calibri"/>
              </a:rPr>
              <a:t>Numerically,</a:t>
            </a:r>
            <a:r>
              <a:rPr sz="26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there</a:t>
            </a:r>
            <a:r>
              <a:rPr sz="26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5" dirty="0">
                <a:solidFill>
                  <a:srgbClr val="7E7E7E"/>
                </a:solidFill>
                <a:latin typeface="Calibri"/>
                <a:cs typeface="Calibri"/>
              </a:rPr>
              <a:t>are</a:t>
            </a:r>
            <a:r>
              <a:rPr sz="265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probably </a:t>
            </a:r>
            <a:r>
              <a:rPr sz="2650" spc="-58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0" dirty="0">
                <a:solidFill>
                  <a:srgbClr val="7E7E7E"/>
                </a:solidFill>
                <a:latin typeface="Calibri"/>
                <a:cs typeface="Calibri"/>
              </a:rPr>
              <a:t>more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embedded</a:t>
            </a:r>
            <a:r>
              <a:rPr sz="26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5" dirty="0">
                <a:solidFill>
                  <a:srgbClr val="7E7E7E"/>
                </a:solidFill>
                <a:latin typeface="Calibri"/>
                <a:cs typeface="Calibri"/>
              </a:rPr>
              <a:t>systems 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than </a:t>
            </a:r>
            <a:r>
              <a:rPr sz="2650" spc="-30" dirty="0">
                <a:solidFill>
                  <a:srgbClr val="7E7E7E"/>
                </a:solidFill>
                <a:latin typeface="Calibri"/>
                <a:cs typeface="Calibri"/>
              </a:rPr>
              <a:t>any</a:t>
            </a:r>
            <a:r>
              <a:rPr sz="26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other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5" dirty="0">
                <a:solidFill>
                  <a:srgbClr val="7E7E7E"/>
                </a:solidFill>
                <a:latin typeface="Calibri"/>
                <a:cs typeface="Calibri"/>
              </a:rPr>
              <a:t>type</a:t>
            </a:r>
            <a:r>
              <a:rPr sz="2650" spc="-15" dirty="0">
                <a:solidFill>
                  <a:srgbClr val="7E7E7E"/>
                </a:solidFill>
                <a:latin typeface="Calibri"/>
                <a:cs typeface="Calibri"/>
              </a:rPr>
              <a:t> of</a:t>
            </a:r>
            <a:r>
              <a:rPr sz="26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650" spc="-25" dirty="0">
                <a:solidFill>
                  <a:srgbClr val="7E7E7E"/>
                </a:solidFill>
                <a:latin typeface="Calibri"/>
                <a:cs typeface="Calibri"/>
              </a:rPr>
              <a:t>system.</a:t>
            </a:r>
            <a:endParaRPr sz="265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" y="352044"/>
            <a:ext cx="10049510" cy="1363980"/>
            <a:chOff x="9144" y="352044"/>
            <a:chExt cx="10049510" cy="1363980"/>
          </a:xfrm>
        </p:grpSpPr>
        <p:sp>
          <p:nvSpPr>
            <p:cNvPr id="4" name="object 4"/>
            <p:cNvSpPr/>
            <p:nvPr/>
          </p:nvSpPr>
          <p:spPr>
            <a:xfrm>
              <a:off x="9144" y="374904"/>
              <a:ext cx="10049510" cy="1341120"/>
            </a:xfrm>
            <a:custGeom>
              <a:avLst/>
              <a:gdLst/>
              <a:ahLst/>
              <a:cxnLst/>
              <a:rect l="l" t="t" r="r" b="b"/>
              <a:pathLst>
                <a:path w="10049510" h="1341120">
                  <a:moveTo>
                    <a:pt x="10049256" y="1341120"/>
                  </a:moveTo>
                  <a:lnTo>
                    <a:pt x="0" y="1341120"/>
                  </a:lnTo>
                  <a:lnTo>
                    <a:pt x="0" y="0"/>
                  </a:lnTo>
                  <a:lnTo>
                    <a:pt x="10049256" y="0"/>
                  </a:lnTo>
                  <a:lnTo>
                    <a:pt x="10049256" y="134112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2466" y="773088"/>
              <a:ext cx="2110183" cy="7250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1068" y="758878"/>
              <a:ext cx="4615296" cy="7393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987" y="352044"/>
              <a:ext cx="1304544" cy="130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374904"/>
            <a:ext cx="10049510" cy="1341120"/>
          </a:xfrm>
          <a:custGeom>
            <a:avLst/>
            <a:gdLst/>
            <a:ahLst/>
            <a:cxnLst/>
            <a:rect l="l" t="t" r="r" b="b"/>
            <a:pathLst>
              <a:path w="10049510" h="1341120">
                <a:moveTo>
                  <a:pt x="10049256" y="1341120"/>
                </a:moveTo>
                <a:lnTo>
                  <a:pt x="0" y="1341120"/>
                </a:lnTo>
                <a:lnTo>
                  <a:pt x="0" y="0"/>
                </a:lnTo>
                <a:lnTo>
                  <a:pt x="10049256" y="0"/>
                </a:lnTo>
                <a:lnTo>
                  <a:pt x="10049256" y="134112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1068" y="758878"/>
            <a:ext cx="4615296" cy="7393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2465" y="773088"/>
            <a:ext cx="2110183" cy="7250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2340" y="1774470"/>
            <a:ext cx="8844915" cy="432308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b="1" spc="-5" dirty="0">
                <a:solidFill>
                  <a:srgbClr val="366091"/>
                </a:solidFill>
                <a:latin typeface="Calibri"/>
                <a:cs typeface="Calibri"/>
              </a:rPr>
              <a:t>Entertainment</a:t>
            </a:r>
            <a:r>
              <a:rPr sz="3500" b="1" spc="-4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500" b="1" spc="-15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endParaRPr sz="3500" dirty="0">
              <a:latin typeface="Calibri"/>
              <a:cs typeface="Calibri"/>
            </a:endParaRPr>
          </a:p>
          <a:p>
            <a:pPr marL="829310" marR="184150" lvl="1" indent="-314325">
              <a:lnSpc>
                <a:spcPct val="101000"/>
              </a:lnSpc>
              <a:spcBef>
                <a:spcPts val="765"/>
              </a:spcBef>
              <a:buFont typeface="Arial MT"/>
              <a:buChar char="–"/>
              <a:tabLst>
                <a:tab pos="829944" algn="l"/>
              </a:tabLst>
            </a:pP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These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are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systems 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that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are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primarily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for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personal </a:t>
            </a:r>
            <a:r>
              <a:rPr sz="3050" spc="-6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lang="en-US" sz="3050" spc="15" dirty="0">
                <a:solidFill>
                  <a:srgbClr val="7E7E7E"/>
                </a:solidFill>
                <a:latin typeface="Calibri"/>
                <a:cs typeface="Calibri"/>
              </a:rPr>
              <a:t>use,</a:t>
            </a:r>
            <a:r>
              <a:rPr sz="30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2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which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are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 intended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305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-5" dirty="0">
                <a:solidFill>
                  <a:srgbClr val="7E7E7E"/>
                </a:solidFill>
                <a:latin typeface="Calibri"/>
                <a:cs typeface="Calibri"/>
              </a:rPr>
              <a:t>entertain</a:t>
            </a:r>
            <a:r>
              <a:rPr sz="305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the</a:t>
            </a:r>
            <a:r>
              <a:rPr sz="305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-55" dirty="0">
                <a:solidFill>
                  <a:srgbClr val="7E7E7E"/>
                </a:solidFill>
                <a:latin typeface="Calibri"/>
                <a:cs typeface="Calibri"/>
              </a:rPr>
              <a:t>user.</a:t>
            </a:r>
            <a:endParaRPr sz="3050" dirty="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b="1" spc="-15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r>
              <a:rPr sz="3500" b="1" spc="-2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500" b="1" spc="-5" dirty="0">
                <a:solidFill>
                  <a:srgbClr val="366091"/>
                </a:solidFill>
                <a:latin typeface="Calibri"/>
                <a:cs typeface="Calibri"/>
              </a:rPr>
              <a:t>for</a:t>
            </a:r>
            <a:r>
              <a:rPr sz="3500" b="1" spc="-1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500" b="1" spc="5" dirty="0">
                <a:solidFill>
                  <a:srgbClr val="366091"/>
                </a:solidFill>
                <a:latin typeface="Calibri"/>
                <a:cs typeface="Calibri"/>
              </a:rPr>
              <a:t>modeling</a:t>
            </a:r>
            <a:r>
              <a:rPr sz="3500" b="1" spc="-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500" b="1" spc="5" dirty="0">
                <a:solidFill>
                  <a:srgbClr val="366091"/>
                </a:solidFill>
                <a:latin typeface="Calibri"/>
                <a:cs typeface="Calibri"/>
              </a:rPr>
              <a:t>and</a:t>
            </a:r>
            <a:r>
              <a:rPr sz="3500" b="1" spc="-1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366091"/>
                </a:solidFill>
                <a:latin typeface="Calibri"/>
                <a:cs typeface="Calibri"/>
              </a:rPr>
              <a:t>simulation</a:t>
            </a:r>
            <a:endParaRPr sz="3500" dirty="0">
              <a:latin typeface="Calibri"/>
              <a:cs typeface="Calibri"/>
            </a:endParaRPr>
          </a:p>
          <a:p>
            <a:pPr marL="829310" marR="5080" lvl="1" indent="-314325">
              <a:lnSpc>
                <a:spcPct val="101000"/>
              </a:lnSpc>
              <a:spcBef>
                <a:spcPts val="760"/>
              </a:spcBef>
              <a:buFont typeface="Arial MT"/>
              <a:buChar char="–"/>
              <a:tabLst>
                <a:tab pos="829944" algn="l"/>
              </a:tabLst>
            </a:pP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These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are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systems 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that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are developed by scientists </a:t>
            </a:r>
            <a:r>
              <a:rPr sz="3050" spc="-6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and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engineers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to 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model </a:t>
            </a:r>
            <a:r>
              <a:rPr sz="3050" spc="-5" dirty="0">
                <a:solidFill>
                  <a:srgbClr val="7E7E7E"/>
                </a:solidFill>
                <a:latin typeface="Calibri"/>
                <a:cs typeface="Calibri"/>
              </a:rPr>
              <a:t>physical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processes 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or </a:t>
            </a:r>
            <a:r>
              <a:rPr sz="3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situations, 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which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include </a:t>
            </a:r>
            <a:r>
              <a:rPr sz="3050" spc="-40" dirty="0">
                <a:solidFill>
                  <a:srgbClr val="7E7E7E"/>
                </a:solidFill>
                <a:latin typeface="Calibri"/>
                <a:cs typeface="Calibri"/>
              </a:rPr>
              <a:t>many, </a:t>
            </a:r>
            <a:r>
              <a:rPr sz="3050" spc="-5" dirty="0">
                <a:solidFill>
                  <a:srgbClr val="7E7E7E"/>
                </a:solidFill>
                <a:latin typeface="Calibri"/>
                <a:cs typeface="Calibri"/>
              </a:rPr>
              <a:t>separate, 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 interacting</a:t>
            </a:r>
            <a:r>
              <a:rPr sz="305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objects.</a:t>
            </a:r>
            <a:endParaRPr sz="305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872" y="419100"/>
            <a:ext cx="1304544" cy="12999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" y="374904"/>
            <a:ext cx="10049510" cy="1341120"/>
            <a:chOff x="9144" y="374904"/>
            <a:chExt cx="10049510" cy="1341120"/>
          </a:xfrm>
        </p:grpSpPr>
        <p:sp>
          <p:nvSpPr>
            <p:cNvPr id="3" name="object 3"/>
            <p:cNvSpPr/>
            <p:nvPr/>
          </p:nvSpPr>
          <p:spPr>
            <a:xfrm>
              <a:off x="9144" y="374904"/>
              <a:ext cx="10049510" cy="1341120"/>
            </a:xfrm>
            <a:custGeom>
              <a:avLst/>
              <a:gdLst/>
              <a:ahLst/>
              <a:cxnLst/>
              <a:rect l="l" t="t" r="r" b="b"/>
              <a:pathLst>
                <a:path w="10049510" h="1341120">
                  <a:moveTo>
                    <a:pt x="10049256" y="1341120"/>
                  </a:moveTo>
                  <a:lnTo>
                    <a:pt x="0" y="1341120"/>
                  </a:lnTo>
                  <a:lnTo>
                    <a:pt x="0" y="0"/>
                  </a:lnTo>
                  <a:lnTo>
                    <a:pt x="10049256" y="0"/>
                  </a:lnTo>
                  <a:lnTo>
                    <a:pt x="10049256" y="134112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1068" y="758878"/>
              <a:ext cx="4615296" cy="7393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2466" y="773088"/>
              <a:ext cx="2110183" cy="7250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385571"/>
              <a:ext cx="1304544" cy="13045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92340" y="1774470"/>
            <a:ext cx="8843645" cy="385381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390525" indent="-378460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b="1" spc="-15" dirty="0">
                <a:solidFill>
                  <a:srgbClr val="366091"/>
                </a:solidFill>
                <a:latin typeface="Calibri"/>
                <a:cs typeface="Calibri"/>
              </a:rPr>
              <a:t>Data</a:t>
            </a:r>
            <a:r>
              <a:rPr sz="3500" b="1" spc="-1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500" b="1" spc="5" dirty="0">
                <a:solidFill>
                  <a:srgbClr val="366091"/>
                </a:solidFill>
                <a:latin typeface="Calibri"/>
                <a:cs typeface="Calibri"/>
              </a:rPr>
              <a:t>collection</a:t>
            </a:r>
            <a:r>
              <a:rPr sz="3500" b="1" spc="-20" dirty="0">
                <a:solidFill>
                  <a:srgbClr val="366091"/>
                </a:solidFill>
                <a:latin typeface="Calibri"/>
                <a:cs typeface="Calibri"/>
              </a:rPr>
              <a:t> systems</a:t>
            </a:r>
            <a:endParaRPr sz="3500" dirty="0">
              <a:latin typeface="Calibri"/>
              <a:cs typeface="Calibri"/>
            </a:endParaRPr>
          </a:p>
          <a:p>
            <a:pPr marL="829310" marR="221615" lvl="1" indent="-314325">
              <a:lnSpc>
                <a:spcPct val="101000"/>
              </a:lnSpc>
              <a:spcBef>
                <a:spcPts val="765"/>
              </a:spcBef>
              <a:buFont typeface="Arial MT"/>
              <a:buChar char="–"/>
              <a:tabLst>
                <a:tab pos="829944" algn="l"/>
              </a:tabLst>
            </a:pP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These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are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systems 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that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collect </a:t>
            </a:r>
            <a:r>
              <a:rPr sz="3050" spc="-5" dirty="0">
                <a:solidFill>
                  <a:srgbClr val="7E7E7E"/>
                </a:solidFill>
                <a:latin typeface="Calibri"/>
                <a:cs typeface="Calibri"/>
              </a:rPr>
              <a:t>data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from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their 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environment</a:t>
            </a:r>
            <a:r>
              <a:rPr sz="30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using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 a</a:t>
            </a:r>
            <a:r>
              <a:rPr sz="3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set</a:t>
            </a:r>
            <a:r>
              <a:rPr sz="305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sensors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20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30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send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that </a:t>
            </a:r>
            <a:r>
              <a:rPr sz="3050" spc="-6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-5" dirty="0">
                <a:solidFill>
                  <a:srgbClr val="7E7E7E"/>
                </a:solidFill>
                <a:latin typeface="Calibri"/>
                <a:cs typeface="Calibri"/>
              </a:rPr>
              <a:t>data</a:t>
            </a:r>
            <a:r>
              <a:rPr sz="3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to</a:t>
            </a:r>
            <a:r>
              <a:rPr sz="305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other</a:t>
            </a:r>
            <a:r>
              <a:rPr sz="305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systems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for</a:t>
            </a:r>
            <a:r>
              <a:rPr sz="305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processing.</a:t>
            </a:r>
            <a:endParaRPr sz="3050" dirty="0">
              <a:latin typeface="Calibri"/>
              <a:cs typeface="Calibri"/>
            </a:endParaRPr>
          </a:p>
          <a:p>
            <a:pPr marL="390525" indent="-378460">
              <a:lnSpc>
                <a:spcPct val="100000"/>
              </a:lnSpc>
              <a:spcBef>
                <a:spcPts val="844"/>
              </a:spcBef>
              <a:buFont typeface="Arial MT"/>
              <a:buChar char="•"/>
              <a:tabLst>
                <a:tab pos="389890" algn="l"/>
                <a:tab pos="391160" algn="l"/>
              </a:tabLst>
            </a:pPr>
            <a:r>
              <a:rPr sz="3500" b="1" spc="-15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r>
              <a:rPr sz="3500" b="1" spc="-35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500" b="1" spc="5" dirty="0">
                <a:solidFill>
                  <a:srgbClr val="366091"/>
                </a:solidFill>
                <a:latin typeface="Calibri"/>
                <a:cs typeface="Calibri"/>
              </a:rPr>
              <a:t>of</a:t>
            </a:r>
            <a:r>
              <a:rPr sz="3500" b="1" spc="10" dirty="0">
                <a:solidFill>
                  <a:srgbClr val="366091"/>
                </a:solidFill>
                <a:latin typeface="Calibri"/>
                <a:cs typeface="Calibri"/>
              </a:rPr>
              <a:t> </a:t>
            </a:r>
            <a:r>
              <a:rPr sz="3500" b="1" spc="-20" dirty="0">
                <a:solidFill>
                  <a:srgbClr val="366091"/>
                </a:solidFill>
                <a:latin typeface="Calibri"/>
                <a:cs typeface="Calibri"/>
              </a:rPr>
              <a:t>systems</a:t>
            </a:r>
            <a:endParaRPr sz="3500" dirty="0">
              <a:latin typeface="Calibri"/>
              <a:cs typeface="Calibri"/>
            </a:endParaRPr>
          </a:p>
          <a:p>
            <a:pPr marL="829310" marR="5080" lvl="1" indent="-314325">
              <a:lnSpc>
                <a:spcPct val="101000"/>
              </a:lnSpc>
              <a:spcBef>
                <a:spcPts val="760"/>
              </a:spcBef>
              <a:buFont typeface="Arial MT"/>
              <a:buChar char="–"/>
              <a:tabLst>
                <a:tab pos="829944" algn="l"/>
              </a:tabLst>
            </a:pP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These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are </a:t>
            </a:r>
            <a:r>
              <a:rPr sz="3050" spc="-15" dirty="0">
                <a:solidFill>
                  <a:srgbClr val="7E7E7E"/>
                </a:solidFill>
                <a:latin typeface="Calibri"/>
                <a:cs typeface="Calibri"/>
              </a:rPr>
              <a:t>systems </a:t>
            </a:r>
            <a:r>
              <a:rPr sz="3050" dirty="0">
                <a:solidFill>
                  <a:srgbClr val="7E7E7E"/>
                </a:solidFill>
                <a:latin typeface="Calibri"/>
                <a:cs typeface="Calibri"/>
              </a:rPr>
              <a:t>that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are 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composed of a </a:t>
            </a:r>
            <a:r>
              <a:rPr sz="3050" spc="10" dirty="0">
                <a:solidFill>
                  <a:srgbClr val="7E7E7E"/>
                </a:solidFill>
                <a:latin typeface="Calibri"/>
                <a:cs typeface="Calibri"/>
              </a:rPr>
              <a:t>number </a:t>
            </a:r>
            <a:r>
              <a:rPr sz="3050" spc="-67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of</a:t>
            </a:r>
            <a:r>
              <a:rPr sz="305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15" dirty="0">
                <a:solidFill>
                  <a:srgbClr val="7E7E7E"/>
                </a:solidFill>
                <a:latin typeface="Calibri"/>
                <a:cs typeface="Calibri"/>
              </a:rPr>
              <a:t>other</a:t>
            </a:r>
            <a:r>
              <a:rPr sz="305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5" dirty="0">
                <a:solidFill>
                  <a:srgbClr val="7E7E7E"/>
                </a:solidFill>
                <a:latin typeface="Calibri"/>
                <a:cs typeface="Calibri"/>
              </a:rPr>
              <a:t>software</a:t>
            </a:r>
            <a:r>
              <a:rPr sz="3050" spc="-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050" spc="-10" dirty="0">
                <a:solidFill>
                  <a:srgbClr val="7E7E7E"/>
                </a:solidFill>
                <a:latin typeface="Calibri"/>
                <a:cs typeface="Calibri"/>
              </a:rPr>
              <a:t>systems.</a:t>
            </a:r>
            <a:endParaRPr sz="3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</TotalTime>
  <Words>2354</Words>
  <Application>Microsoft Office PowerPoint</Application>
  <PresentationFormat>Custom</PresentationFormat>
  <Paragraphs>194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Arial MT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Computer Programs  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Implementation</vt:lpstr>
      <vt:lpstr>4.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Software Testing.pptx</dc:title>
  <dc:creator>ITI</dc:creator>
  <cp:lastModifiedBy>Mohamed</cp:lastModifiedBy>
  <cp:revision>3</cp:revision>
  <dcterms:created xsi:type="dcterms:W3CDTF">2023-07-10T07:10:29Z</dcterms:created>
  <dcterms:modified xsi:type="dcterms:W3CDTF">2023-07-11T10:06:57Z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2022-11-11T00:00:00Z</vt:filetime>
  </property>
  <property fmtid="{D5CDD505-2E9C-101B-9397-08002B2CF9AE}" pid="3" name="LastSaved">
    <vt:filetime>2023-07-10T00:00:00Z</vt:filetime>
  </property>
</Properties>
</file>